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2" r:id="rId1"/>
  </p:sldMasterIdLst>
  <p:notesMasterIdLst>
    <p:notesMasterId r:id="rId34"/>
  </p:notesMasterIdLst>
  <p:handoutMasterIdLst>
    <p:handoutMasterId r:id="rId35"/>
  </p:handoutMasterIdLst>
  <p:sldIdLst>
    <p:sldId id="257" r:id="rId2"/>
    <p:sldId id="259" r:id="rId3"/>
    <p:sldId id="260" r:id="rId4"/>
    <p:sldId id="265" r:id="rId5"/>
    <p:sldId id="264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12192000" cy="6858000"/>
  <p:notesSz cx="6858000" cy="91440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796" autoAdjust="0"/>
    <p:restoredTop sz="95226" autoAdjust="0"/>
  </p:normalViewPr>
  <p:slideViewPr>
    <p:cSldViewPr snapToGrid="0">
      <p:cViewPr varScale="1">
        <p:scale>
          <a:sx n="82" d="100"/>
          <a:sy n="82" d="100"/>
        </p:scale>
        <p:origin x="6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27C4141A-045B-41B6-9D67-766569A9C3AE}" type="datetime1">
              <a:rPr lang="he-IL" smtClean="0"/>
              <a:t>כ"ג/חשון/תשפ"א</a:t>
            </a:fld>
            <a:endParaRPr lang="en-US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A975D426-A9DD-4244-A2CE-1FB6623742C7}" type="slidenum">
              <a:rPr lang="en-US" smtClean="0"/>
              <a:pPr algn="l" rtl="1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fld id="{8EB3E2D3-D4BD-4C4F-A71C-51A5A45C804F}" type="datetime1">
              <a:rPr lang="he-IL" smtClean="0"/>
              <a:t>כ"ג/חשון/תשפ"א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"/>
              <a:t>לחץ כדי לערוך סגנונות טקסט של תבנית בסיס</a:t>
            </a:r>
          </a:p>
          <a:p>
            <a:pPr lvl="1" rtl="1"/>
            <a:r>
              <a:rPr lang="he"/>
              <a:t>רמה שניה</a:t>
            </a:r>
          </a:p>
          <a:p>
            <a:pPr lvl="2" rtl="1"/>
            <a:r>
              <a:rPr lang="he"/>
              <a:t>רמה שלישית</a:t>
            </a:r>
          </a:p>
          <a:p>
            <a:pPr lvl="3" rtl="1"/>
            <a:r>
              <a:rPr lang="he"/>
              <a:t>רמה רביעית</a:t>
            </a:r>
          </a:p>
          <a:p>
            <a:pPr lvl="4" rtl="1"/>
            <a:r>
              <a:rPr lang="he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fld id="{01B41D33-19C8-4450-B3C5-BE83E9C8F0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הנחיות: במצגת שלפניכם מרוכזות תמונות וציורים בעלות משמעויות שונות עליהן ניתן ומומלץ לקיים שיח ודיון.</a:t>
            </a:r>
          </a:p>
          <a:p>
            <a:endParaRPr lang="he-IL" dirty="0"/>
          </a:p>
          <a:p>
            <a:r>
              <a:rPr lang="he-IL" dirty="0"/>
              <a:t>שאלות שניתן לשאול:</a:t>
            </a:r>
          </a:p>
          <a:p>
            <a:endParaRPr lang="he-IL" dirty="0"/>
          </a:p>
          <a:p>
            <a:r>
              <a:rPr lang="he-IL" dirty="0"/>
              <a:t>- תנו כותרת לתמונה</a:t>
            </a:r>
          </a:p>
          <a:p>
            <a:r>
              <a:rPr lang="he-IL" dirty="0"/>
              <a:t>- מה לדעתכם המסר הסמוי בתמונה?</a:t>
            </a:r>
          </a:p>
          <a:p>
            <a:r>
              <a:rPr lang="he-IL" dirty="0"/>
              <a:t>- תן/י לנו דוגמא לאירוע מחייך שבא לידי ביטוי בתמונה</a:t>
            </a:r>
          </a:p>
          <a:p>
            <a:pPr marL="0" indent="0">
              <a:buFontTx/>
              <a:buNone/>
            </a:pPr>
            <a:r>
              <a:rPr lang="he-IL" dirty="0"/>
              <a:t>- האם התמונה אופטימית או פסימית?</a:t>
            </a:r>
          </a:p>
          <a:p>
            <a:pPr marL="171450" indent="-171450">
              <a:buFontTx/>
              <a:buChar char="-"/>
            </a:pPr>
            <a:r>
              <a:rPr lang="he-IL" dirty="0"/>
              <a:t>האם התמונה מתייחסת לעניין אישי או חברתי-ציבורי?</a:t>
            </a:r>
          </a:p>
          <a:p>
            <a:pPr marL="171450" indent="-171450">
              <a:buFontTx/>
              <a:buChar char="-"/>
            </a:pPr>
            <a:r>
              <a:rPr lang="he-IL" dirty="0"/>
              <a:t>איזה רגש מעלה בכם התמונה?</a:t>
            </a:r>
          </a:p>
          <a:p>
            <a:pPr marL="171450" indent="-171450">
              <a:buFontTx/>
              <a:buChar char="-"/>
            </a:pPr>
            <a:r>
              <a:rPr lang="he-IL" dirty="0"/>
              <a:t>מה לדעתכם הדילמה שמסתתרת בתמונה?</a:t>
            </a:r>
          </a:p>
          <a:p>
            <a:pPr marL="171450" indent="-171450">
              <a:buFontTx/>
              <a:buChar char="-"/>
            </a:pPr>
            <a:r>
              <a:rPr lang="he-IL" dirty="0"/>
              <a:t>סכמו את המסר בתמונה במילה אחת</a:t>
            </a:r>
          </a:p>
          <a:p>
            <a:pPr marL="0" indent="0">
              <a:buFontTx/>
              <a:buNone/>
            </a:pPr>
            <a:endParaRPr lang="he-IL" dirty="0"/>
          </a:p>
          <a:p>
            <a:pPr marL="0" indent="0">
              <a:buFontTx/>
              <a:buNone/>
            </a:pPr>
            <a:r>
              <a:rPr lang="he-IL" dirty="0"/>
              <a:t>בהצלחה !</a:t>
            </a:r>
          </a:p>
          <a:p>
            <a:pPr marL="0" indent="0">
              <a:buFontTx/>
              <a:buNone/>
            </a:pPr>
            <a:r>
              <a:rPr lang="he-IL" dirty="0"/>
              <a:t>ניר פנסו</a:t>
            </a:r>
          </a:p>
          <a:p>
            <a:endParaRPr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1"/>
            <a:fld id="{8EB3E2D3-D4BD-4C4F-A71C-51A5A45C804F}" type="datetime1">
              <a:rPr lang="he-IL" smtClean="0"/>
              <a:t>כ"ג/חשון/תשפ"א</a:t>
            </a:fld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01B41D33-19C8-4450-B3C5-BE83E9C8F0BC}" type="slidenum">
              <a:rPr lang="en-US" smtClean="0"/>
              <a:pPr rtl="1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30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1"/>
            <a:fld id="{8EB3E2D3-D4BD-4C4F-A71C-51A5A45C804F}" type="datetime1">
              <a:rPr lang="he-IL" smtClean="0"/>
              <a:t>כ"ג/חשון/תשפ"א</a:t>
            </a:fld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01B41D33-19C8-4450-B3C5-BE83E9C8F0BC}" type="slidenum">
              <a:rPr lang="en-US" smtClean="0"/>
              <a:pPr rtl="1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 flipH="1"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617260" y="1020431"/>
            <a:ext cx="10993549" cy="1475013"/>
          </a:xfrm>
          <a:effectLst/>
        </p:spPr>
        <p:txBody>
          <a:bodyPr rtlCol="1" anchor="b">
            <a:normAutofit/>
          </a:bodyPr>
          <a:lstStyle>
            <a:lvl1pPr algn="r" rtl="1"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617260" y="2495445"/>
            <a:ext cx="10993546" cy="590321"/>
          </a:xfrm>
        </p:spPr>
        <p:txBody>
          <a:bodyPr rtlCol="1" anchor="t">
            <a:normAutofit/>
          </a:bodyPr>
          <a:lstStyle>
            <a:lvl1pPr marL="0" indent="0" algn="r" rtl="1">
              <a:buNone/>
              <a:defRPr sz="1600" cap="all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1"/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8" name="מציין מיקום של תאריך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741250" y="6423914"/>
            <a:ext cx="2844799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0189598-C887-4DD4-B7E4-0A6F07D8F90C}" type="datetime1">
              <a:rPr lang="he-IL" smtClean="0"/>
              <a:t>כ"ג/חשון/תשפ"א</a:t>
            </a:fld>
            <a:endParaRPr lang="en-US" dirty="0"/>
          </a:p>
        </p:txBody>
      </p:sp>
      <p:sp>
        <p:nvSpPr>
          <p:cNvPr id="9" name="מציין מיקום של כותרת תחתונה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693598" y="6423914"/>
            <a:ext cx="691721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מציין מיקום של מספר שקופית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581190" y="6423914"/>
            <a:ext cx="105251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 flipH="1">
            <a:off x="581192" y="702156"/>
            <a:ext cx="11029616" cy="10138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rot="10800000" flipH="1">
            <a:off x="581192" y="2336002"/>
            <a:ext cx="11029616" cy="3652047"/>
          </a:xfrm>
        </p:spPr>
        <p:txBody>
          <a:bodyPr vert="eaVert" rtlCol="1" anchor="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1741250" y="6423914"/>
            <a:ext cx="2844799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40C56015-E054-4D95-8170-B193481CC082}" type="datetime1">
              <a:rPr lang="he-IL" smtClean="0"/>
              <a:t>כ"ג/חשון/תשפ"א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4693598" y="6423914"/>
            <a:ext cx="69172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581190" y="6423914"/>
            <a:ext cx="10525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>
            <a:spLocks noChangeAspect="1"/>
          </p:cNvSpPr>
          <p:nvPr/>
        </p:nvSpPr>
        <p:spPr>
          <a:xfrm flipH="1">
            <a:off x="446533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/>
          </a:p>
        </p:txBody>
      </p: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rot="10800000" flipH="1">
            <a:off x="863600" y="863600"/>
            <a:ext cx="3124200" cy="4807326"/>
          </a:xfrm>
        </p:spPr>
        <p:txBody>
          <a:bodyPr vert="eaVert" rtlCol="1" anchor="ctr"/>
          <a:lstStyle>
            <a:lvl1pPr algn="r" rtl="1">
              <a:defRPr>
                <a:solidFill>
                  <a:srgbClr val="FFFFFF"/>
                </a:solidFill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rot="10800000" flipH="1">
            <a:off x="4255452" y="863600"/>
            <a:ext cx="7161625" cy="4807326"/>
          </a:xfrm>
        </p:spPr>
        <p:txBody>
          <a:bodyPr vert="eaVert" rtlCol="1" anchor="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en-US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 flipH="1">
            <a:off x="8042146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 flipH="1">
            <a:off x="446533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 flipH="1"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/>
          </a:p>
        </p:txBody>
      </p:sp>
      <p:sp>
        <p:nvSpPr>
          <p:cNvPr id="11" name="מציין מיקום של תאריך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741250" y="6423914"/>
            <a:ext cx="2844799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F85813DB-1B81-426D-B405-949168BA8A3F}" type="datetime1">
              <a:rPr lang="he-IL" smtClean="0"/>
              <a:t>כ"ג/חשון/תשפ"א</a:t>
            </a:fld>
            <a:endParaRPr lang="en-US" dirty="0"/>
          </a:p>
        </p:txBody>
      </p:sp>
      <p:sp>
        <p:nvSpPr>
          <p:cNvPr id="12" name="מציין מיקום של כותרת תחתונה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693598" y="6423914"/>
            <a:ext cx="69172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13" name="מציין מיקום של מספר שקופית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581190" y="6423914"/>
            <a:ext cx="10525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581192" y="702156"/>
            <a:ext cx="11029616" cy="118872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581193" y="2340864"/>
            <a:ext cx="11029615" cy="3634486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en-US" dirty="0"/>
          </a:p>
        </p:txBody>
      </p:sp>
      <p:sp>
        <p:nvSpPr>
          <p:cNvPr id="8" name="מציין מיקום של תאריך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741250" y="6423914"/>
            <a:ext cx="2844799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0C59323-730E-4943-93D0-0D72EB289745}" type="datetime1">
              <a:rPr lang="he-IL" smtClean="0"/>
              <a:t>כ"ג/חשון/תשפ"א</a:t>
            </a:fld>
            <a:endParaRPr lang="en-US" dirty="0"/>
          </a:p>
        </p:txBody>
      </p:sp>
      <p:sp>
        <p:nvSpPr>
          <p:cNvPr id="9" name="מציין מיקום של כותרת תחתונה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693598" y="6423914"/>
            <a:ext cx="691721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מציין מיקום של מספר שקופית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581190" y="6423914"/>
            <a:ext cx="105251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>
            <a:spLocks noChangeAspect="1"/>
          </p:cNvSpPr>
          <p:nvPr/>
        </p:nvSpPr>
        <p:spPr>
          <a:xfrm flipH="1">
            <a:off x="453323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581192" y="2393950"/>
            <a:ext cx="11029615" cy="2147467"/>
          </a:xfrm>
        </p:spPr>
        <p:txBody>
          <a:bodyPr rtlCol="1" anchor="b">
            <a:normAutofit/>
          </a:bodyPr>
          <a:lstStyle>
            <a:lvl1pPr algn="r" rtl="1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581193" y="4541417"/>
            <a:ext cx="11029615" cy="600556"/>
          </a:xfrm>
        </p:spPr>
        <p:txBody>
          <a:bodyPr rtlCol="1" anchor="t">
            <a:normAutofit/>
          </a:bodyPr>
          <a:lstStyle>
            <a:lvl1pPr marL="0" indent="0" algn="r" rtl="1">
              <a:buNone/>
              <a:defRPr sz="1800" cap="all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741250" y="6423914"/>
            <a:ext cx="2844799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BCC091A-4E2D-443B-A655-310E81DB61F8}" type="datetime1">
              <a:rPr lang="he-IL" smtClean="0"/>
              <a:t>כ"ג/חשון/תשפ"א</a:t>
            </a:fld>
            <a:endParaRPr lang="en-US" dirty="0"/>
          </a:p>
        </p:txBody>
      </p:sp>
      <p:sp>
        <p:nvSpPr>
          <p:cNvPr id="9" name="מציין מיקום של כותרת תחתונה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693598" y="6423914"/>
            <a:ext cx="691721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מציין מיקום של מספר שקופית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581190" y="6423914"/>
            <a:ext cx="105251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581191" y="729658"/>
            <a:ext cx="11029616" cy="988332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 flipH="1">
            <a:off x="6416040" y="2228003"/>
            <a:ext cx="5194767" cy="3633047"/>
          </a:xfrm>
        </p:spPr>
        <p:txBody>
          <a:bodyPr rtlCol="1">
            <a:normAutofit/>
          </a:bodyPr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 flipH="1">
            <a:off x="581192" y="2228003"/>
            <a:ext cx="5194769" cy="3633047"/>
          </a:xfrm>
        </p:spPr>
        <p:txBody>
          <a:bodyPr rtlCol="1">
            <a:normAutofit/>
          </a:bodyPr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741250" y="6423914"/>
            <a:ext cx="2844799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AAF3641-86C3-42E5-846E-8AE892042022}" type="datetime1">
              <a:rPr lang="he-IL" smtClean="0"/>
              <a:t>כ"ג/חשון/תשפ"א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4693598" y="6423914"/>
            <a:ext cx="691721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581190" y="6423914"/>
            <a:ext cx="105251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כותרת 1"/>
          <p:cNvSpPr>
            <a:spLocks noGrp="1"/>
          </p:cNvSpPr>
          <p:nvPr>
            <p:ph type="title"/>
          </p:nvPr>
        </p:nvSpPr>
        <p:spPr>
          <a:xfrm flipH="1">
            <a:off x="581191" y="729658"/>
            <a:ext cx="11029616" cy="988332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 hasCustomPrompt="1"/>
          </p:nvPr>
        </p:nvSpPr>
        <p:spPr>
          <a:xfrm flipH="1">
            <a:off x="6416040" y="2250891"/>
            <a:ext cx="5194769" cy="557784"/>
          </a:xfrm>
        </p:spPr>
        <p:txBody>
          <a:bodyPr rtlCol="1" anchor="ctr">
            <a:noAutofit/>
          </a:bodyPr>
          <a:lstStyle>
            <a:lvl1pPr marL="0" indent="0" algn="r" rtl="1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" dirty="0"/>
              <a:t>לחץ כדי לערוך סגנונות טקסט של תבנית</a:t>
            </a:r>
            <a:r>
              <a:rPr lang="he-IL" dirty="0"/>
              <a:t> </a:t>
            </a:r>
            <a:r>
              <a:rPr lang="he" dirty="0"/>
              <a:t>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 flipH="1">
            <a:off x="6416040" y="2926052"/>
            <a:ext cx="5194766" cy="2934999"/>
          </a:xfrm>
        </p:spPr>
        <p:txBody>
          <a:bodyPr rtlCol="1" anchor="t">
            <a:norm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 hasCustomPrompt="1"/>
          </p:nvPr>
        </p:nvSpPr>
        <p:spPr>
          <a:xfrm flipH="1">
            <a:off x="581191" y="2250892"/>
            <a:ext cx="5194770" cy="553373"/>
          </a:xfrm>
        </p:spPr>
        <p:txBody>
          <a:bodyPr rtlCol="1" anchor="ctr">
            <a:noAutofit/>
          </a:bodyPr>
          <a:lstStyle>
            <a:lvl1pPr marL="0" marR="0" indent="0" algn="r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" dirty="0"/>
              <a:t>לחץ כדי לערוך סגנונות טקסט של תבנית</a:t>
            </a:r>
            <a:r>
              <a:rPr lang="he-IL" dirty="0"/>
              <a:t> </a:t>
            </a:r>
            <a:r>
              <a:rPr lang="he" dirty="0"/>
              <a:t>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 flipH="1">
            <a:off x="581192" y="2926052"/>
            <a:ext cx="5194771" cy="2934999"/>
          </a:xfrm>
        </p:spPr>
        <p:txBody>
          <a:bodyPr rtlCol="1" anchor="t">
            <a:norm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 flipH="1">
            <a:off x="1741250" y="6423914"/>
            <a:ext cx="2844799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EBEA75BD-14C3-4C9E-A804-56C5EDD80B18}" type="datetime1">
              <a:rPr lang="he-IL" smtClean="0"/>
              <a:t>כ"ג/חשון/תשפ"א</a:t>
            </a:fld>
            <a:endParaRPr lang="en-US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 flipH="1">
            <a:off x="4693598" y="6423914"/>
            <a:ext cx="69172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 flipH="1">
            <a:off x="581190" y="6423914"/>
            <a:ext cx="10525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 flipH="1">
            <a:off x="586490" y="729658"/>
            <a:ext cx="11029616" cy="988332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 flipH="1">
            <a:off x="1741250" y="6423914"/>
            <a:ext cx="2844799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FA513C04-D7EC-4118-9F23-DBD090D4B67E}" type="datetime1">
              <a:rPr lang="he-IL" smtClean="0"/>
              <a:t>כ"ג/חשון/תשפ"א</a:t>
            </a:fld>
            <a:endParaRPr lang="en-US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 flipH="1">
            <a:off x="4693598" y="6423914"/>
            <a:ext cx="69172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 flipH="1">
            <a:off x="581190" y="6423914"/>
            <a:ext cx="10525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 flipH="1">
            <a:off x="1741250" y="6423914"/>
            <a:ext cx="2844799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A1094690-44D4-4DE6-A8D5-1EBEDA8B7CA7}" type="datetime1">
              <a:rPr lang="he-IL" smtClean="0"/>
              <a:t>כ"ג/חשון/תשפ"א</a:t>
            </a:fld>
            <a:endParaRPr lang="en-US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 flipH="1">
            <a:off x="4693598" y="6423914"/>
            <a:ext cx="69172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 flipH="1">
            <a:off x="581190" y="6423914"/>
            <a:ext cx="10525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>
            <a:spLocks noChangeAspect="1"/>
          </p:cNvSpPr>
          <p:nvPr/>
        </p:nvSpPr>
        <p:spPr>
          <a:xfrm flipH="1">
            <a:off x="8061460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8392291" y="933450"/>
            <a:ext cx="3031852" cy="1722419"/>
          </a:xfrm>
        </p:spPr>
        <p:txBody>
          <a:bodyPr rtlCol="1" anchor="b">
            <a:normAutofit/>
          </a:bodyPr>
          <a:lstStyle>
            <a:lvl1pPr algn="r" rtl="1">
              <a:defRPr sz="2400" b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640081" y="1179829"/>
            <a:ext cx="6650991" cy="4658216"/>
          </a:xfrm>
        </p:spPr>
        <p:txBody>
          <a:bodyPr rtlCol="1" anchor="ctr">
            <a:normAutofit/>
          </a:bodyPr>
          <a:lstStyle>
            <a:lvl1pPr algn="r" rtl="1">
              <a:defRPr sz="2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18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6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4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4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400">
                <a:solidFill>
                  <a:schemeClr val="tx2"/>
                </a:solidFill>
              </a:defRPr>
            </a:lvl6pPr>
            <a:lvl7pPr algn="r" rtl="1">
              <a:defRPr sz="1400">
                <a:solidFill>
                  <a:schemeClr val="tx2"/>
                </a:solidFill>
              </a:defRPr>
            </a:lvl7pPr>
            <a:lvl8pPr algn="r" rtl="1">
              <a:defRPr sz="1400">
                <a:solidFill>
                  <a:schemeClr val="tx2"/>
                </a:solidFill>
              </a:defRPr>
            </a:lvl8pPr>
            <a:lvl9pPr algn="r" rtl="1">
              <a:defRPr sz="1400">
                <a:solidFill>
                  <a:schemeClr val="tx2"/>
                </a:solidFill>
              </a:defRPr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8392291" y="2836654"/>
            <a:ext cx="3031852" cy="3001392"/>
          </a:xfrm>
        </p:spPr>
        <p:txBody>
          <a:bodyPr rtlCol="1" anchor="t">
            <a:normAutofit/>
          </a:bodyPr>
          <a:lstStyle>
            <a:lvl1pPr marL="0" indent="0" algn="r" rtl="1">
              <a:buNone/>
              <a:defRPr sz="16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1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8" name="מציין מיקום של תאריך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741250" y="6456916"/>
            <a:ext cx="2844799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DDE7BF2-AF18-4D43-AF7B-55F1C06CB133}" type="datetime1">
              <a:rPr lang="he-IL" smtClean="0"/>
              <a:t>כ"ג/חשון/תשפ"א</a:t>
            </a:fld>
            <a:endParaRPr lang="en-US" dirty="0"/>
          </a:p>
        </p:txBody>
      </p:sp>
      <p:sp>
        <p:nvSpPr>
          <p:cNvPr id="10" name="מציין מיקום של כותרת תחתונה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693598" y="6452590"/>
            <a:ext cx="691721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מציין מיקום של מספר שקופית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581190" y="6456916"/>
            <a:ext cx="105251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581191" y="4693389"/>
            <a:ext cx="11029616" cy="566738"/>
          </a:xfrm>
        </p:spPr>
        <p:txBody>
          <a:bodyPr rtlCol="1" anchor="b">
            <a:normAutofit/>
          </a:bodyPr>
          <a:lstStyle>
            <a:lvl1pPr algn="r" rtl="1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של תמונה 2"/>
          <p:cNvSpPr>
            <a:spLocks noGrp="1" noChangeAspect="1"/>
          </p:cNvSpPr>
          <p:nvPr>
            <p:ph type="pic" idx="1"/>
          </p:nvPr>
        </p:nvSpPr>
        <p:spPr>
          <a:xfrm flipH="1">
            <a:off x="453324" y="641350"/>
            <a:ext cx="11290859" cy="3651249"/>
          </a:xfrm>
        </p:spPr>
        <p:txBody>
          <a:bodyPr rtlCol="1" anchor="t">
            <a:normAutofit/>
          </a:bodyPr>
          <a:lstStyle>
            <a:lvl1pPr marL="0" indent="0" algn="ct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600"/>
            </a:lvl2pPr>
            <a:lvl3pPr marL="914400" indent="0" algn="r" rtl="1">
              <a:buNone/>
              <a:defRPr sz="1600"/>
            </a:lvl3pPr>
            <a:lvl4pPr marL="1371600" indent="0" algn="r" rtl="1">
              <a:buNone/>
              <a:defRPr sz="1600"/>
            </a:lvl4pPr>
            <a:lvl5pPr marL="1828800" indent="0" algn="r" rtl="1">
              <a:buNone/>
              <a:defRPr sz="1600"/>
            </a:lvl5pPr>
            <a:lvl6pPr marL="2286000" indent="0" algn="r" rtl="1">
              <a:buNone/>
              <a:defRPr sz="1600"/>
            </a:lvl6pPr>
            <a:lvl7pPr marL="2743200" indent="0" algn="r" rtl="1">
              <a:buNone/>
              <a:defRPr sz="1600"/>
            </a:lvl7pPr>
            <a:lvl8pPr marL="3200400" indent="0" algn="r" rtl="1">
              <a:buNone/>
              <a:defRPr sz="1600"/>
            </a:lvl8pPr>
            <a:lvl9pPr marL="3657600" indent="0" algn="r" rtl="1">
              <a:buNone/>
              <a:defRPr sz="1600"/>
            </a:lvl9pPr>
          </a:lstStyle>
          <a:p>
            <a:pPr rtl="1"/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581191" y="5260127"/>
            <a:ext cx="11029617" cy="998148"/>
          </a:xfrm>
        </p:spPr>
        <p:txBody>
          <a:bodyPr rtlCol="1" anchor="t">
            <a:normAutofit/>
          </a:bodyPr>
          <a:lstStyle>
            <a:lvl1pPr marL="0" indent="0" algn="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741250" y="6423914"/>
            <a:ext cx="2844799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2AA4CB9-61F8-47E6-A77C-944FAB674396}" type="datetime1">
              <a:rPr lang="he-IL" smtClean="0"/>
              <a:t>כ"ג/חשון/תשפ"א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4693598" y="6423914"/>
            <a:ext cx="691721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581190" y="6423914"/>
            <a:ext cx="105251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 flipH="1"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he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lvl="0" rtl="1"/>
            <a:r>
              <a:rPr lang="he"/>
              <a:t>לחץ כדי לערוך סגנונות טקסט של תבנית בסיס</a:t>
            </a:r>
          </a:p>
          <a:p>
            <a:pPr lvl="1" rtl="1"/>
            <a:r>
              <a:rPr lang="he"/>
              <a:t>רמה שניה</a:t>
            </a:r>
          </a:p>
          <a:p>
            <a:pPr lvl="2" rtl="1"/>
            <a:r>
              <a:rPr lang="he"/>
              <a:t>רמה שלישית</a:t>
            </a:r>
          </a:p>
          <a:p>
            <a:pPr lvl="3" rtl="1"/>
            <a:r>
              <a:rPr lang="he"/>
              <a:t>רמה רביעית</a:t>
            </a:r>
          </a:p>
          <a:p>
            <a:pPr lvl="4" rtl="1"/>
            <a:r>
              <a:rPr lang="he"/>
              <a:t>רמה חמישית</a:t>
            </a:r>
            <a:endParaRPr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 flipH="1">
            <a:off x="1741250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44592A7-FF93-48C3-B593-E91B1E7DAF1E}" type="datetime1">
              <a:rPr lang="he-IL" smtClean="0"/>
              <a:t>כ"ג/חשון/תשפ"א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 flipH="1">
            <a:off x="4693598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 flipH="1">
            <a:off x="58119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מלבן 8"/>
          <p:cNvSpPr/>
          <p:nvPr/>
        </p:nvSpPr>
        <p:spPr>
          <a:xfrm flipH="1">
            <a:off x="8042146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מלבן 9"/>
          <p:cNvSpPr/>
          <p:nvPr/>
        </p:nvSpPr>
        <p:spPr>
          <a:xfrm flipH="1">
            <a:off x="446533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מלבן 10"/>
          <p:cNvSpPr/>
          <p:nvPr/>
        </p:nvSpPr>
        <p:spPr>
          <a:xfrm flipH="1"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r" defTabSz="457200" rtl="1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r" rtl="1" eaLnBrk="1" hangingPunct="1">
        <a:defRPr>
          <a:solidFill>
            <a:schemeClr val="tx2"/>
          </a:solidFill>
        </a:defRPr>
      </a:lvl2pPr>
      <a:lvl3pPr algn="r" rtl="1" eaLnBrk="1" hangingPunct="1">
        <a:defRPr>
          <a:solidFill>
            <a:schemeClr val="tx2"/>
          </a:solidFill>
        </a:defRPr>
      </a:lvl3pPr>
      <a:lvl4pPr algn="r" rtl="1" eaLnBrk="1" hangingPunct="1">
        <a:defRPr>
          <a:solidFill>
            <a:schemeClr val="tx2"/>
          </a:solidFill>
        </a:defRPr>
      </a:lvl4pPr>
      <a:lvl5pPr algn="r" rtl="1" eaLnBrk="1" hangingPunct="1">
        <a:defRPr>
          <a:solidFill>
            <a:schemeClr val="tx2"/>
          </a:solidFill>
        </a:defRPr>
      </a:lvl5pPr>
      <a:lvl6pPr algn="r" rtl="1" eaLnBrk="1" hangingPunct="1">
        <a:defRPr>
          <a:solidFill>
            <a:schemeClr val="tx2"/>
          </a:solidFill>
        </a:defRPr>
      </a:lvl6pPr>
      <a:lvl7pPr algn="r" rtl="1" eaLnBrk="1" hangingPunct="1">
        <a:defRPr>
          <a:solidFill>
            <a:schemeClr val="tx2"/>
          </a:solidFill>
        </a:defRPr>
      </a:lvl7pPr>
      <a:lvl8pPr algn="r" rtl="1" eaLnBrk="1" hangingPunct="1">
        <a:defRPr>
          <a:solidFill>
            <a:schemeClr val="tx2"/>
          </a:solidFill>
        </a:defRPr>
      </a:lvl8pPr>
      <a:lvl9pPr algn="r" rtl="1" eaLnBrk="1" hangingPunct="1">
        <a:defRPr>
          <a:solidFill>
            <a:schemeClr val="tx2"/>
          </a:solidFill>
        </a:defRPr>
      </a:lvl9pPr>
    </p:titleStyle>
    <p:bodyStyle>
      <a:lvl1pPr marL="306000" indent="-306000" algn="r" defTabSz="457200" rtl="1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30000" indent="-306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00000" indent="-270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42000" indent="-234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602000" indent="-234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9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מלבן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617260" y="1020431"/>
            <a:ext cx="10993549" cy="1475013"/>
          </a:xfrm>
        </p:spPr>
        <p:txBody>
          <a:bodyPr rtlCol="1">
            <a:normAutofit/>
          </a:bodyPr>
          <a:lstStyle/>
          <a:p>
            <a:pPr algn="r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תמונות מעוררות השראה ודיון</a:t>
            </a:r>
            <a:endParaRPr lang="h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617260" y="2495445"/>
            <a:ext cx="10993546" cy="468233"/>
          </a:xfrm>
        </p:spPr>
        <p:txBody>
          <a:bodyPr rtlCol="1">
            <a:normAutofit/>
          </a:bodyPr>
          <a:lstStyle/>
          <a:p>
            <a:pPr algn="r" rtl="1"/>
            <a:r>
              <a:rPr lang="he-IL" dirty="0"/>
              <a:t>צהלה-מתנדבים למען הנוער</a:t>
            </a:r>
            <a:endParaRPr lang="h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42146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6533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תמונה 5" descr="תקריב של סמל&#10;&#10;התיאור נוצר באופן אוטומטי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82600" y="3081867"/>
            <a:ext cx="11260667" cy="3310466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A466C28-E6DC-4014-85DC-575A3B3AB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85" y="548640"/>
            <a:ext cx="4848382" cy="278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imple picture, Deep meaning | Art with meaning, Pictures with meaning,  Deep art">
            <a:extLst>
              <a:ext uri="{FF2B5EF4-FFF2-40B4-BE49-F238E27FC236}">
                <a16:creationId xmlns:a16="http://schemas.microsoft.com/office/drawing/2014/main" id="{667A9596-3AE6-4277-9134-645E7A6D5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1997" y="620713"/>
            <a:ext cx="8628006" cy="616902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748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EEP MEANING PICTURES painful but true images - YouTube">
            <a:extLst>
              <a:ext uri="{FF2B5EF4-FFF2-40B4-BE49-F238E27FC236}">
                <a16:creationId xmlns:a16="http://schemas.microsoft.com/office/drawing/2014/main" id="{1538CE48-2E84-4045-B905-C4813AB14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090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hat are some pictures (without text) with deep meaning(s)? - Quora">
            <a:extLst>
              <a:ext uri="{FF2B5EF4-FFF2-40B4-BE49-F238E27FC236}">
                <a16:creationId xmlns:a16="http://schemas.microsoft.com/office/drawing/2014/main" id="{3893AD19-62E0-4687-A2CD-FB43809C1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138113"/>
            <a:ext cx="5734050" cy="658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530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Deep Meaning Pictures - Home | Facebook">
            <a:extLst>
              <a:ext uri="{FF2B5EF4-FFF2-40B4-BE49-F238E27FC236}">
                <a16:creationId xmlns:a16="http://schemas.microsoft.com/office/drawing/2014/main" id="{2633C3CF-C68B-4960-8603-2B2038649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36" y="637142"/>
            <a:ext cx="10225548" cy="600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17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What are some pictures (without text) with deep meaning(s)? | Meaningful  pictures, Pictures with deep meaning, Mind blowing pictures">
            <a:extLst>
              <a:ext uri="{FF2B5EF4-FFF2-40B4-BE49-F238E27FC236}">
                <a16:creationId xmlns:a16="http://schemas.microsoft.com/office/drawing/2014/main" id="{2ACFC25B-8944-4F8A-8184-FB5B17AFB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0140" y="620713"/>
            <a:ext cx="8011720" cy="616902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37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 ">
            <a:extLst>
              <a:ext uri="{FF2B5EF4-FFF2-40B4-BE49-F238E27FC236}">
                <a16:creationId xmlns:a16="http://schemas.microsoft.com/office/drawing/2014/main" id="{EB23A8E9-B814-4393-B564-7B0A532DD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89" y="575187"/>
            <a:ext cx="6282813" cy="62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62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ao ho lao dong">
            <a:extLst>
              <a:ext uri="{FF2B5EF4-FFF2-40B4-BE49-F238E27FC236}">
                <a16:creationId xmlns:a16="http://schemas.microsoft.com/office/drawing/2014/main" id="{FB5AAB15-F866-45F8-8FA6-0EE473148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10" y="-99586"/>
            <a:ext cx="5043948" cy="707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88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ich &amp; poor | Deep art, Meaningful art, Art">
            <a:extLst>
              <a:ext uri="{FF2B5EF4-FFF2-40B4-BE49-F238E27FC236}">
                <a16:creationId xmlns:a16="http://schemas.microsoft.com/office/drawing/2014/main" id="{1AC5CBF6-E8C2-4195-8D25-7F2A4F6B4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374" y="46702"/>
            <a:ext cx="6803923" cy="68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571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70 CROWNDOM ideas | satirical illustrations, meaningful pictures,  meaningful art">
            <a:extLst>
              <a:ext uri="{FF2B5EF4-FFF2-40B4-BE49-F238E27FC236}">
                <a16:creationId xmlns:a16="http://schemas.microsoft.com/office/drawing/2014/main" id="{B8AC62CC-3DA2-48EC-9D82-F720589E7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90" r="1" b="2057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88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o you want the deep pictures that make you think with messages (meaning)  behind them abou… | Pictures with deep meaning, Pictures with meaning,  Meaningful pictures">
            <a:extLst>
              <a:ext uri="{FF2B5EF4-FFF2-40B4-BE49-F238E27FC236}">
                <a16:creationId xmlns:a16="http://schemas.microsoft.com/office/drawing/2014/main" id="{254CED8C-56E0-4FC1-9A17-F3008664D6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5" r="1" b="1"/>
          <a:stretch/>
        </p:blipFill>
        <p:spPr bwMode="auto">
          <a:xfrm>
            <a:off x="120650" y="620713"/>
            <a:ext cx="11950700" cy="616902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926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משחק, כדורסל, מים&#10;&#10;התיאור נוצר באופן אוטומטי">
            <a:extLst>
              <a:ext uri="{FF2B5EF4-FFF2-40B4-BE49-F238E27FC236}">
                <a16:creationId xmlns:a16="http://schemas.microsoft.com/office/drawing/2014/main" id="{169FE070-96A7-4EFB-AB23-E183F4B105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8" r="1" b="1"/>
          <a:stretch/>
        </p:blipFill>
        <p:spPr>
          <a:xfrm>
            <a:off x="120650" y="620713"/>
            <a:ext cx="11950700" cy="6169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5968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00+ Pictures with deep meanings ideas | pictures with deep meaning,  pictures, deep meaning">
            <a:extLst>
              <a:ext uri="{FF2B5EF4-FFF2-40B4-BE49-F238E27FC236}">
                <a16:creationId xmlns:a16="http://schemas.microsoft.com/office/drawing/2014/main" id="{6DEB3577-DF4A-491E-AD6D-86DA728DF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655" y="453863"/>
            <a:ext cx="7996700" cy="640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93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00+ Pictures with deep meanings ideas | pictures with deep meaning,  pictures, deep meaning">
            <a:extLst>
              <a:ext uri="{FF2B5EF4-FFF2-40B4-BE49-F238E27FC236}">
                <a16:creationId xmlns:a16="http://schemas.microsoft.com/office/drawing/2014/main" id="{F8D020B4-1554-496A-878A-4F387AF05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890" y="0"/>
            <a:ext cx="8662219" cy="701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023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olor Psychology in Logo Design | Meaning and Uses">
            <a:extLst>
              <a:ext uri="{FF2B5EF4-FFF2-40B4-BE49-F238E27FC236}">
                <a16:creationId xmlns:a16="http://schemas.microsoft.com/office/drawing/2014/main" id="{1D0CF892-DB8A-4C01-8CD5-C75BA5C6F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0" r="1" b="1"/>
          <a:stretch/>
        </p:blipFill>
        <p:spPr bwMode="auto">
          <a:xfrm>
            <a:off x="120650" y="620713"/>
            <a:ext cx="11950700" cy="616902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630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he Surprising Meaning Of Honeymoon Explained | Dictionary.com">
            <a:extLst>
              <a:ext uri="{FF2B5EF4-FFF2-40B4-BE49-F238E27FC236}">
                <a16:creationId xmlns:a16="http://schemas.microsoft.com/office/drawing/2014/main" id="{8F0DCC28-1F39-47B8-BADC-66D9A15FF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" y="1359901"/>
            <a:ext cx="11950700" cy="4690649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871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idden meaning of 11 world's most famous logos - Nike | The Economic Times">
            <a:extLst>
              <a:ext uri="{FF2B5EF4-FFF2-40B4-BE49-F238E27FC236}">
                <a16:creationId xmlns:a16="http://schemas.microsoft.com/office/drawing/2014/main" id="{0826BD36-4142-4B6B-96D0-D628D93328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2" r="1" b="12221"/>
          <a:stretch/>
        </p:blipFill>
        <p:spPr bwMode="auto">
          <a:xfrm>
            <a:off x="120650" y="620713"/>
            <a:ext cx="11950700" cy="616902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949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ics With Deep Meaning - Album on Imgur">
            <a:extLst>
              <a:ext uri="{FF2B5EF4-FFF2-40B4-BE49-F238E27FC236}">
                <a16:creationId xmlns:a16="http://schemas.microsoft.com/office/drawing/2014/main" id="{CA947DA0-87EB-4B6C-8BCA-ACC9C945E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0"/>
            <a:ext cx="4862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691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Smart people will understand.">
            <a:extLst>
              <a:ext uri="{FF2B5EF4-FFF2-40B4-BE49-F238E27FC236}">
                <a16:creationId xmlns:a16="http://schemas.microsoft.com/office/drawing/2014/main" id="{3B1F2913-1831-4246-9819-0799FE887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7625"/>
            <a:ext cx="4953000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340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xplore Sammy Slabbinck's photos on Flickr. Sammy Slabbinck has uploaded 347 photos to Flickr.">
            <a:extLst>
              <a:ext uri="{FF2B5EF4-FFF2-40B4-BE49-F238E27FC236}">
                <a16:creationId xmlns:a16="http://schemas.microsoft.com/office/drawing/2014/main" id="{7E8F87FA-A5F0-4011-BF94-7797C9396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0"/>
            <a:ext cx="5218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94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Una tierra sin árboles, es una tierra sin vida #50AÑOSCDMB">
            <a:extLst>
              <a:ext uri="{FF2B5EF4-FFF2-40B4-BE49-F238E27FC236}">
                <a16:creationId xmlns:a16="http://schemas.microsoft.com/office/drawing/2014/main" id="{579CF5F3-2CD8-4BC5-8808-D2034F364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103" y="33704"/>
            <a:ext cx="4866967" cy="688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130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his is an extremely powerful photo. #Rt if you care. keep scrolling if you don't have a heart.. smh!">
            <a:extLst>
              <a:ext uri="{FF2B5EF4-FFF2-40B4-BE49-F238E27FC236}">
                <a16:creationId xmlns:a16="http://schemas.microsoft.com/office/drawing/2014/main" id="{797A46E0-58C9-4353-8C57-2B62F39E8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9320" y="620713"/>
            <a:ext cx="6633360" cy="616902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804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om Festival, Portugal">
            <a:extLst>
              <a:ext uri="{FF2B5EF4-FFF2-40B4-BE49-F238E27FC236}">
                <a16:creationId xmlns:a16="http://schemas.microsoft.com/office/drawing/2014/main" id="{998DC872-9F09-4A61-B7D0-225D79A38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" t="28460" r="220" b="10016"/>
          <a:stretch/>
        </p:blipFill>
        <p:spPr bwMode="auto">
          <a:xfrm>
            <a:off x="2635046" y="-52626"/>
            <a:ext cx="7443020" cy="69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07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uppydeadmother006">
            <a:extLst>
              <a:ext uri="{FF2B5EF4-FFF2-40B4-BE49-F238E27FC236}">
                <a16:creationId xmlns:a16="http://schemas.microsoft.com/office/drawing/2014/main" id="{619FE848-F599-4BAB-9BB1-291128229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369" y="45369"/>
            <a:ext cx="3687096" cy="674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484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rom the documentary &quot;Johnny Mad Dog&quot; about Liberian child soldiers. Supposedly the actual General would make them dress up in women's clothing or other weird stuff to confuse and intimidate their enemies.">
            <a:extLst>
              <a:ext uri="{FF2B5EF4-FFF2-40B4-BE49-F238E27FC236}">
                <a16:creationId xmlns:a16="http://schemas.microsoft.com/office/drawing/2014/main" id="{98EDDD35-D859-4F54-91CD-7836BA04D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581" y="120445"/>
            <a:ext cx="4424516" cy="663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844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617260" y="1020431"/>
            <a:ext cx="10993549" cy="1475013"/>
          </a:xfrm>
        </p:spPr>
        <p:txBody>
          <a:bodyPr rtlCol="1">
            <a:normAutofit/>
          </a:bodyPr>
          <a:lstStyle/>
          <a:p>
            <a:pPr algn="r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תודה רבה</a:t>
            </a:r>
            <a:endParaRPr lang="h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617260" y="2495445"/>
            <a:ext cx="10993546" cy="468233"/>
          </a:xfrm>
        </p:spPr>
        <p:txBody>
          <a:bodyPr rtlCol="1">
            <a:normAutofit/>
          </a:bodyPr>
          <a:lstStyle/>
          <a:p>
            <a:pPr algn="r" rtl="1"/>
            <a:r>
              <a:rPr lang="he-IL" dirty="0"/>
              <a:t>צהלה-מתנדבים למען הנוער</a:t>
            </a:r>
            <a:endParaRPr lang="h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תמונה 5" descr="תקריב של סמל&#10;&#10;התיאור נוצר באופן אוטומטי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82600" y="3081867"/>
            <a:ext cx="11260667" cy="3310466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A466C28-E6DC-4014-85DC-575A3B3AB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85" y="548640"/>
            <a:ext cx="4848382" cy="278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5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תמונות עם משמעות">
            <a:extLst>
              <a:ext uri="{FF2B5EF4-FFF2-40B4-BE49-F238E27FC236}">
                <a16:creationId xmlns:a16="http://schemas.microsoft.com/office/drawing/2014/main" id="{D4449397-66FF-4B01-AE31-25C0C6F2C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677" y="107272"/>
            <a:ext cx="9134167" cy="679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14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כנס לוגותרפיה | מובייל | אוניברסיטת ת&quot;א">
            <a:extLst>
              <a:ext uri="{FF2B5EF4-FFF2-40B4-BE49-F238E27FC236}">
                <a16:creationId xmlns:a16="http://schemas.microsoft.com/office/drawing/2014/main" id="{CAAC7280-393A-4D3E-A891-1B76DFB4D9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1" r="1" b="267"/>
          <a:stretch/>
        </p:blipFill>
        <p:spPr bwMode="auto">
          <a:xfrm>
            <a:off x="120650" y="620713"/>
            <a:ext cx="11950700" cy="616902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המורה מחפש משמעות – הבלוג של רותי סלומון">
            <a:extLst>
              <a:ext uri="{FF2B5EF4-FFF2-40B4-BE49-F238E27FC236}">
                <a16:creationId xmlns:a16="http://schemas.microsoft.com/office/drawing/2014/main" id="{886FBD65-5C01-4553-8158-071377F8F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422" y="620713"/>
            <a:ext cx="10967155" cy="616902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450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רפאל מלאך מוח האדם">
            <a:extLst>
              <a:ext uri="{FF2B5EF4-FFF2-40B4-BE49-F238E27FC236}">
                <a16:creationId xmlns:a16="http://schemas.microsoft.com/office/drawing/2014/main" id="{A5DA40AD-6C90-4039-A9C3-274E63E3B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149" y="86365"/>
            <a:ext cx="5742038" cy="67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19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מילים מעצימות &quot;את נהדרת&quot;, &quot;אתה הכוכב... - מירי גדרון - בדרך לשינוי - אימון  אישי, אימון הורים, אימון יחסים | Facebook">
            <a:extLst>
              <a:ext uri="{FF2B5EF4-FFF2-40B4-BE49-F238E27FC236}">
                <a16:creationId xmlns:a16="http://schemas.microsoft.com/office/drawing/2014/main" id="{6CC6E94E-9932-43DB-BB5E-52E859C52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22" y="-233204"/>
            <a:ext cx="5456903" cy="709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977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חוגים">
            <a:extLst>
              <a:ext uri="{FF2B5EF4-FFF2-40B4-BE49-F238E27FC236}">
                <a16:creationId xmlns:a16="http://schemas.microsoft.com/office/drawing/2014/main" id="{C1462810-7156-4E9A-9BD9-C5DBBBC559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0" r="1" b="26120"/>
          <a:stretch/>
        </p:blipFill>
        <p:spPr bwMode="auto">
          <a:xfrm>
            <a:off x="120650" y="620713"/>
            <a:ext cx="11950700" cy="616902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002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18_TF33552983" id="{35CFEF63-79DE-477A-A2CA-250C6A3FD2A0}" vid="{3F9E6276-90D2-4E1C-941C-F86EB24443FE}"/>
    </a:ext>
  </a:extLst>
</a:theme>
</file>

<file path=ppt/theme/theme2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97</Words>
  <Application>Microsoft Office PowerPoint</Application>
  <PresentationFormat>מסך רחב</PresentationFormat>
  <Paragraphs>23</Paragraphs>
  <Slides>32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32</vt:i4>
      </vt:variant>
    </vt:vector>
  </HeadingPairs>
  <TitlesOfParts>
    <vt:vector size="38" baseType="lpstr">
      <vt:lpstr>Arial</vt:lpstr>
      <vt:lpstr>Calibri</vt:lpstr>
      <vt:lpstr>Franklin Gothic Book</vt:lpstr>
      <vt:lpstr>Tahoma</vt:lpstr>
      <vt:lpstr>Wingdings 2</vt:lpstr>
      <vt:lpstr>DividendVTI</vt:lpstr>
      <vt:lpstr>תמונות מעוררות השראה ודיון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תודה רבה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תמונות מעוררות השראה ודיון</dc:title>
  <dc:creator>Nir Penso</dc:creator>
  <cp:lastModifiedBy>Nir Penso</cp:lastModifiedBy>
  <cp:revision>5</cp:revision>
  <dcterms:created xsi:type="dcterms:W3CDTF">2020-11-10T07:27:28Z</dcterms:created>
  <dcterms:modified xsi:type="dcterms:W3CDTF">2020-11-10T09:06:08Z</dcterms:modified>
</cp:coreProperties>
</file>