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56" r:id="rId2"/>
    <p:sldId id="263" r:id="rId3"/>
    <p:sldId id="257" r:id="rId4"/>
    <p:sldId id="259" r:id="rId5"/>
    <p:sldId id="260" r:id="rId6"/>
    <p:sldId id="261" r:id="rId7"/>
    <p:sldId id="264" r:id="rId8"/>
    <p:sldId id="265" r:id="rId9"/>
    <p:sldId id="262" r:id="rId10"/>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FFC000"/>
    <a:srgbClr val="E6C769"/>
    <a:srgbClr val="A0A1A3"/>
    <a:srgbClr val="FB5320"/>
    <a:srgbClr val="E8340F"/>
    <a:srgbClr val="BE010F"/>
    <a:srgbClr val="7E5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5226"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056"/>
          </a:xfrm>
          <a:prstGeom prst="rect">
            <a:avLst/>
          </a:prstGeom>
        </p:spPr>
        <p:txBody>
          <a:bodyPr vert="horz" lIns="91440" tIns="45720" rIns="91440" bIns="45720" rtlCol="1"/>
          <a:lstStyle>
            <a:lvl1pPr algn="l">
              <a:defRPr sz="1200"/>
            </a:lvl1pPr>
          </a:lstStyle>
          <a:p>
            <a:fld id="{82E52D3F-9614-4F8A-A606-2243C4D3B944}" type="datetimeFigureOut">
              <a:rPr lang="he-IL" smtClean="0"/>
              <a:t>כ"ט/שבט/תשפ"א</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194"/>
            <a:ext cx="5438140" cy="3908614"/>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4"/>
            <a:ext cx="2945659" cy="498055"/>
          </a:xfrm>
          <a:prstGeom prst="rect">
            <a:avLst/>
          </a:prstGeom>
        </p:spPr>
        <p:txBody>
          <a:bodyPr vert="horz" lIns="91440" tIns="45720" rIns="91440" bIns="45720" rtlCol="1" anchor="b"/>
          <a:lstStyle>
            <a:lvl1pPr algn="l">
              <a:defRPr sz="1200"/>
            </a:lvl1pPr>
          </a:lstStyle>
          <a:p>
            <a:fld id="{6F2B44C7-DABC-4C28-A514-E934B65D5605}" type="slidenum">
              <a:rPr lang="he-IL" smtClean="0"/>
              <a:t>‹#›</a:t>
            </a:fld>
            <a:endParaRPr lang="he-IL"/>
          </a:p>
        </p:txBody>
      </p:sp>
    </p:spTree>
    <p:extLst>
      <p:ext uri="{BB962C8B-B14F-4D97-AF65-F5344CB8AC3E}">
        <p14:creationId xmlns:p14="http://schemas.microsoft.com/office/powerpoint/2010/main" val="5206079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"פרפר בקופסא" מתוך השיר של אהוד בנאי "ילדי הלילה" </a:t>
            </a:r>
            <a:r>
              <a:rPr lang="he-IL" sz="1200" b="0" i="0" kern="1200" dirty="0">
                <a:solidFill>
                  <a:schemeClr val="tx1"/>
                </a:solidFill>
                <a:effectLst/>
                <a:latin typeface="+mn-lt"/>
                <a:ea typeface="+mn-ea"/>
                <a:cs typeface="+mn-cs"/>
              </a:rPr>
              <a:t>השיר מדבר על נוער שהתדרדר וחי ברחובות תל-אביב ובתחנה המרכזית. אהוד בנאי התנדב בניידת 'עלם' (ארגון למען נוער בסיכון) והסתובב בת"א, דיבר עם הנערים/</a:t>
            </a:r>
            <a:r>
              <a:rPr lang="he-IL" sz="1200" b="0" i="0" kern="1200" dirty="0" err="1">
                <a:solidFill>
                  <a:schemeClr val="tx1"/>
                </a:solidFill>
                <a:effectLst/>
                <a:latin typeface="+mn-lt"/>
                <a:ea typeface="+mn-ea"/>
                <a:cs typeface="+mn-cs"/>
              </a:rPr>
              <a:t>ות</a:t>
            </a:r>
            <a:r>
              <a:rPr lang="he-IL" sz="1200" b="0" i="0" kern="1200" dirty="0">
                <a:solidFill>
                  <a:schemeClr val="tx1"/>
                </a:solidFill>
                <a:effectLst/>
                <a:latin typeface="+mn-lt"/>
                <a:ea typeface="+mn-ea"/>
                <a:cs typeface="+mn-cs"/>
              </a:rPr>
              <a:t> וכתב עליהם שיר. הבית שמתחיל במילים: "אני פרפר בקופסא, מנסה לעוף..." נכתב במקור ע"י נערה שבנאי פגש במהלך הלילות בניידת 'עלם'.</a:t>
            </a:r>
            <a:endParaRPr lang="en-US"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דיסקליימר-</a:t>
            </a:r>
            <a:r>
              <a:rPr lang="he-IL" sz="1200" b="0" i="0" kern="1200" baseline="0" dirty="0">
                <a:solidFill>
                  <a:schemeClr val="tx1"/>
                </a:solidFill>
                <a:effectLst/>
                <a:latin typeface="+mn-lt"/>
                <a:ea typeface="+mn-ea"/>
                <a:cs typeface="+mn-cs"/>
              </a:rPr>
              <a:t> נדבר ביחידה הזו באופן מכליל, ואנחנו צריכים להיות ערים לזה. אנחנו נעשה את זה מסיבות מתודולוגיות לצרכי למידה, אך בעבודה שלנו עם הנערים התנהגות מכלילה היא מסוכנת ועלינו </a:t>
            </a:r>
            <a:r>
              <a:rPr lang="he-IL" sz="1200" b="0" i="0" kern="1200" baseline="0" dirty="0" err="1">
                <a:solidFill>
                  <a:schemeClr val="tx1"/>
                </a:solidFill>
                <a:effectLst/>
                <a:latin typeface="+mn-lt"/>
                <a:ea typeface="+mn-ea"/>
                <a:cs typeface="+mn-cs"/>
              </a:rPr>
              <a:t>להמנע</a:t>
            </a:r>
            <a:r>
              <a:rPr lang="he-IL" sz="1200" b="0" i="0" kern="1200" baseline="0" dirty="0">
                <a:solidFill>
                  <a:schemeClr val="tx1"/>
                </a:solidFill>
                <a:effectLst/>
                <a:latin typeface="+mn-lt"/>
                <a:ea typeface="+mn-ea"/>
                <a:cs typeface="+mn-cs"/>
              </a:rPr>
              <a:t> ממנה ככל הניתן.</a:t>
            </a:r>
          </a:p>
          <a:p>
            <a:r>
              <a:rPr lang="he-IL" sz="1200" b="0" i="0" kern="1200" baseline="0" dirty="0">
                <a:solidFill>
                  <a:schemeClr val="tx1"/>
                </a:solidFill>
                <a:effectLst/>
                <a:latin typeface="+mn-lt"/>
                <a:ea typeface="+mn-ea"/>
                <a:cs typeface="+mn-cs"/>
              </a:rPr>
              <a:t>מי חושב על עצמו שהוא היה נער בסיכון?</a:t>
            </a:r>
          </a:p>
          <a:p>
            <a:r>
              <a:rPr lang="he-IL" sz="1200" b="0" i="0" kern="1200" baseline="0" dirty="0">
                <a:solidFill>
                  <a:schemeClr val="tx1"/>
                </a:solidFill>
                <a:effectLst/>
                <a:latin typeface="+mn-lt"/>
                <a:ea typeface="+mn-ea"/>
                <a:cs typeface="+mn-cs"/>
              </a:rPr>
              <a:t>מי פגש/ניתקל בנערותו בנוער בסיכון?</a:t>
            </a:r>
          </a:p>
          <a:p>
            <a:endParaRPr lang="he-IL" sz="1200" b="0" i="0" kern="1200" baseline="0" dirty="0">
              <a:solidFill>
                <a:schemeClr val="tx1"/>
              </a:solidFill>
              <a:effectLst/>
              <a:latin typeface="+mn-lt"/>
              <a:ea typeface="+mn-ea"/>
              <a:cs typeface="+mn-cs"/>
            </a:endParaRPr>
          </a:p>
          <a:p>
            <a:r>
              <a:rPr lang="he-IL" sz="1200" b="0" i="0" kern="1200" baseline="0" dirty="0">
                <a:solidFill>
                  <a:schemeClr val="tx1"/>
                </a:solidFill>
                <a:effectLst/>
                <a:latin typeface="+mn-lt"/>
                <a:ea typeface="+mn-ea"/>
                <a:cs typeface="+mn-cs"/>
              </a:rPr>
              <a:t>למה? איך ידעת? </a:t>
            </a:r>
            <a:endParaRPr lang="he-IL" dirty="0"/>
          </a:p>
        </p:txBody>
      </p:sp>
      <p:sp>
        <p:nvSpPr>
          <p:cNvPr id="4" name="מציין מיקום של מספר שקופית 3"/>
          <p:cNvSpPr>
            <a:spLocks noGrp="1"/>
          </p:cNvSpPr>
          <p:nvPr>
            <p:ph type="sldNum" sz="quarter" idx="10"/>
          </p:nvPr>
        </p:nvSpPr>
        <p:spPr/>
        <p:txBody>
          <a:bodyPr/>
          <a:lstStyle/>
          <a:p>
            <a:fld id="{6F2B44C7-DABC-4C28-A514-E934B65D5605}" type="slidenum">
              <a:rPr lang="he-IL" smtClean="0"/>
              <a:t>1</a:t>
            </a:fld>
            <a:endParaRPr lang="he-IL"/>
          </a:p>
        </p:txBody>
      </p:sp>
    </p:spTree>
    <p:extLst>
      <p:ext uri="{BB962C8B-B14F-4D97-AF65-F5344CB8AC3E}">
        <p14:creationId xmlns:p14="http://schemas.microsoft.com/office/powerpoint/2010/main" val="241485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הדבר העיקרי שאנחנו</a:t>
            </a:r>
            <a:r>
              <a:rPr lang="he-IL" baseline="0" dirty="0"/>
              <a:t> יכולים להגיד הוא שאין חד משמעיות כאשר מדובר במצבים </a:t>
            </a:r>
            <a:r>
              <a:rPr lang="he-IL" baseline="0" dirty="0" err="1"/>
              <a:t>סיכוניים</a:t>
            </a:r>
            <a:r>
              <a:rPr lang="he-IL" baseline="0" dirty="0"/>
              <a:t>, אלא מדובר ברצף.</a:t>
            </a:r>
            <a:endParaRPr lang="he-IL" dirty="0"/>
          </a:p>
          <a:p>
            <a:r>
              <a:rPr lang="he-IL" dirty="0"/>
              <a:t>הגרף הזה הוא רק פלטפורמה בשבילנו לדבר על הצורך בהגדרות, האם הוא משרת אותנו ובשביל מה אנחנו צריכים אותו?</a:t>
            </a:r>
          </a:p>
          <a:p>
            <a:r>
              <a:rPr lang="he-IL" dirty="0"/>
              <a:t>מה </a:t>
            </a:r>
            <a:r>
              <a:rPr lang="he-IL" baseline="0" dirty="0"/>
              <a:t>המשמעות של כל אחד מהמושגים בגרף הזה?</a:t>
            </a:r>
          </a:p>
          <a:p>
            <a:r>
              <a:rPr lang="he-IL" baseline="0" dirty="0"/>
              <a:t>הגרף לקוח ממחקר שנעשה לפני למעלה מ10 שנים והיום כנראה שהוא היה נראה אחרת, גם חלוקת האחוזים </a:t>
            </a:r>
            <a:r>
              <a:rPr lang="he-IL" baseline="0" dirty="0" err="1"/>
              <a:t>היתה</a:t>
            </a:r>
            <a:r>
              <a:rPr lang="he-IL" baseline="0" dirty="0"/>
              <a:t> משתנה לו היינו בוחנים מחקרים שונים, אך הוא מציג לנו את הרצף על כך שיש רצף סיכוני על זה אין ויכוח. אז אנחנו רואים שבני נוער נמצאים על איזשהו רצף בהקשרי סיכון. מה מאפיין את הסיכון הזה? מה משפיע עליו? מה כולל הרצף? בואו ננסה לפרק ולהבין.</a:t>
            </a:r>
          </a:p>
          <a:p>
            <a:endParaRPr lang="he-IL" baseline="0" dirty="0"/>
          </a:p>
          <a:p>
            <a:pPr marL="274320" indent="-274320" eaLnBrk="1" fontAlgn="auto" hangingPunct="1">
              <a:lnSpc>
                <a:spcPct val="170000"/>
              </a:lnSpc>
              <a:spcAft>
                <a:spcPts val="0"/>
              </a:spcAft>
              <a:buFont typeface="Wingdings 2"/>
              <a:buChar char=""/>
              <a:defRPr/>
            </a:pPr>
            <a:r>
              <a:rPr lang="he-IL" sz="1200" dirty="0">
                <a:latin typeface="Tahoma" pitchFamily="34" charset="0"/>
                <a:ea typeface="Tahoma" pitchFamily="34" charset="0"/>
                <a:cs typeface="Tahoma" pitchFamily="34" charset="0"/>
              </a:rPr>
              <a:t>אוכלוסיות צעירים המצויות במצבי סיכון חברתיים: </a:t>
            </a:r>
            <a:r>
              <a:rPr lang="he-IL" sz="1200" b="1" dirty="0">
                <a:latin typeface="Tahoma" pitchFamily="34" charset="0"/>
                <a:ea typeface="Tahoma" pitchFamily="34" charset="0"/>
                <a:cs typeface="Tahoma" pitchFamily="34" charset="0"/>
              </a:rPr>
              <a:t>"הכוונה לנשים וגברים שהסיכוי שלהם גבוה משל אחרים להיקלע לתנאי חיים המסכנים את בריאותם הפיזית או הנפשית, הדנים אותם לעוני, או המסבכים אותם עם החוק".</a:t>
            </a:r>
          </a:p>
          <a:p>
            <a:pPr marL="274320" indent="-274320" eaLnBrk="1" fontAlgn="auto" hangingPunct="1">
              <a:lnSpc>
                <a:spcPct val="170000"/>
              </a:lnSpc>
              <a:spcAft>
                <a:spcPts val="0"/>
              </a:spcAft>
              <a:buFont typeface="Wingdings 2"/>
              <a:buChar char=""/>
              <a:defRPr/>
            </a:pPr>
            <a:r>
              <a:rPr lang="he-IL" sz="1200" dirty="0">
                <a:latin typeface="Tahoma" pitchFamily="34" charset="0"/>
                <a:ea typeface="Tahoma" pitchFamily="34" charset="0"/>
                <a:cs typeface="Tahoma" pitchFamily="34" charset="0"/>
              </a:rPr>
              <a:t>"</a:t>
            </a:r>
            <a:r>
              <a:rPr lang="he-IL" sz="1200" b="1" dirty="0">
                <a:latin typeface="Tahoma" pitchFamily="34" charset="0"/>
                <a:ea typeface="Tahoma" pitchFamily="34" charset="0"/>
                <a:cs typeface="Tahoma" pitchFamily="34" charset="0"/>
              </a:rPr>
              <a:t>מדובר בצעירים שמסיבות שונות יש בחייהם קשיים ואתגרים נוספים על אלה שניצבים בפני בני גילם</a:t>
            </a:r>
            <a:r>
              <a:rPr lang="he-IL" sz="1200" dirty="0">
                <a:latin typeface="Tahoma" pitchFamily="34" charset="0"/>
                <a:ea typeface="Tahoma" pitchFamily="34" charset="0"/>
                <a:cs typeface="Tahoma" pitchFamily="34" charset="0"/>
              </a:rPr>
              <a:t>. צעירים אלו הינם לרוב, חסרי עורף משפחתי ומגיעים מרקע סוציואקונומי מוחלש. הם גוררים תנאי חיים מקפחים מהילדות ומהנעורים אשר מכתיבים מסלול חברתי- כלכלי הפוגע בסיכויי  ההשתלבות והמוביליות החברתית שלהם".</a:t>
            </a:r>
          </a:p>
          <a:p>
            <a:pPr marL="274320" indent="-274320" eaLnBrk="1" fontAlgn="auto" hangingPunct="1">
              <a:lnSpc>
                <a:spcPct val="150000"/>
              </a:lnSpc>
              <a:spcAft>
                <a:spcPts val="0"/>
              </a:spcAft>
              <a:buFont typeface="Wingdings 2"/>
              <a:buChar char=""/>
              <a:defRPr/>
            </a:pPr>
            <a:r>
              <a:rPr lang="he-IL" sz="1200" dirty="0">
                <a:latin typeface="Tahoma" pitchFamily="34" charset="0"/>
                <a:ea typeface="Tahoma" pitchFamily="34" charset="0"/>
                <a:cs typeface="Tahoma" pitchFamily="34" charset="0"/>
              </a:rPr>
              <a:t>"</a:t>
            </a:r>
            <a:r>
              <a:rPr lang="he-IL" sz="1200" b="1" dirty="0">
                <a:latin typeface="Tahoma" pitchFamily="34" charset="0"/>
                <a:ea typeface="Tahoma" pitchFamily="34" charset="0"/>
                <a:cs typeface="Tahoma" pitchFamily="34" charset="0"/>
              </a:rPr>
              <a:t>ממידע על צעירים שהיו מטופלים בשירותים לבני נוער בסיכון מצביע על כך שרבים מהם מתקשים להתמודד בהצלחה עם אתגרים הקשורים למעבר לחיים בוגרים</a:t>
            </a:r>
            <a:r>
              <a:rPr lang="he-IL" sz="1200" dirty="0">
                <a:latin typeface="Tahoma" pitchFamily="34" charset="0"/>
                <a:ea typeface="Tahoma" pitchFamily="34" charset="0"/>
                <a:cs typeface="Tahoma" pitchFamily="34" charset="0"/>
              </a:rPr>
              <a:t>. אחוזים גבוהים מהם אינם מתגייסים לצבא או אינם מסיימים את השירות, רבים מהם אינם משתתפים באופן קבוע בשוק העבודה ואלה שעובדים משתכרים שכר נמוך. חלק גדול מצעירים אלו אף מדווח על היעדר תמיכה הן מהשירותים הפורמליים והן ממשפחותיהם וממסגרות תמיכה לא-פורמליות אחרות" (פרופ' יוסי קטן).</a:t>
            </a:r>
            <a:endParaRPr lang="he-IL" baseline="0" dirty="0"/>
          </a:p>
        </p:txBody>
      </p:sp>
      <p:sp>
        <p:nvSpPr>
          <p:cNvPr id="4" name="מציין מיקום של מספר שקופית 3"/>
          <p:cNvSpPr>
            <a:spLocks noGrp="1"/>
          </p:cNvSpPr>
          <p:nvPr>
            <p:ph type="sldNum" sz="quarter" idx="10"/>
          </p:nvPr>
        </p:nvSpPr>
        <p:spPr/>
        <p:txBody>
          <a:bodyPr/>
          <a:lstStyle/>
          <a:p>
            <a:fld id="{6F2B44C7-DABC-4C28-A514-E934B65D5605}" type="slidenum">
              <a:rPr lang="he-IL" smtClean="0"/>
              <a:t>3</a:t>
            </a:fld>
            <a:endParaRPr lang="he-IL"/>
          </a:p>
        </p:txBody>
      </p:sp>
    </p:spTree>
    <p:extLst>
      <p:ext uri="{BB962C8B-B14F-4D97-AF65-F5344CB8AC3E}">
        <p14:creationId xmlns:p14="http://schemas.microsoft.com/office/powerpoint/2010/main" val="165792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נפרט בכמה</a:t>
            </a:r>
            <a:r>
              <a:rPr lang="he-IL" baseline="0" dirty="0"/>
              <a:t> מילים על כל אחד מהמאפיינים ננסה לתת דוגמאות איך זה יכול לבוא לידי ביטוי</a:t>
            </a:r>
            <a:endParaRPr lang="he-IL" dirty="0"/>
          </a:p>
        </p:txBody>
      </p:sp>
      <p:sp>
        <p:nvSpPr>
          <p:cNvPr id="4" name="מציין מיקום של מספר שקופית 3"/>
          <p:cNvSpPr>
            <a:spLocks noGrp="1"/>
          </p:cNvSpPr>
          <p:nvPr>
            <p:ph type="sldNum" sz="quarter" idx="10"/>
          </p:nvPr>
        </p:nvSpPr>
        <p:spPr/>
        <p:txBody>
          <a:bodyPr/>
          <a:lstStyle/>
          <a:p>
            <a:fld id="{6F2B44C7-DABC-4C28-A514-E934B65D5605}" type="slidenum">
              <a:rPr lang="he-IL" smtClean="0"/>
              <a:t>4</a:t>
            </a:fld>
            <a:endParaRPr lang="he-IL"/>
          </a:p>
        </p:txBody>
      </p:sp>
    </p:spTree>
    <p:extLst>
      <p:ext uri="{BB962C8B-B14F-4D97-AF65-F5344CB8AC3E}">
        <p14:creationId xmlns:p14="http://schemas.microsoft.com/office/powerpoint/2010/main" val="35565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בואו ננסה להבין מהם גורמי</a:t>
            </a:r>
            <a:r>
              <a:rPr lang="he-IL" baseline="0" dirty="0"/>
              <a:t> הסיכון</a:t>
            </a:r>
            <a:r>
              <a:rPr lang="he-IL" dirty="0"/>
              <a:t> הייחודיים</a:t>
            </a:r>
            <a:r>
              <a:rPr lang="he-IL" baseline="0" dirty="0"/>
              <a:t> לבנים לעומת בנות בגיל הנעורים.</a:t>
            </a:r>
          </a:p>
          <a:p>
            <a:r>
              <a:rPr lang="he-IL" baseline="0" dirty="0"/>
              <a:t>חשוב שנזכור שמדובר במגמות אך כל נער ונערה הם שונים.</a:t>
            </a:r>
          </a:p>
          <a:p>
            <a:endParaRPr lang="he-IL" dirty="0"/>
          </a:p>
          <a:p>
            <a:r>
              <a:rPr lang="he-IL" dirty="0"/>
              <a:t>בעוד נערות מעצבות את זהותן באמצעות הזדהות עם האם ותחושת קרבה אליה, הבנים זקוקים למרחק ולבידול מאימהותיהם כדי לפתח את זהותם )איתן-זיו, 1022 ;גולן, 1001 .)תהליכים אלו מושפעים גם מציפיות מגדריות שונות שמעניקות לגיטימציה להתנהגויות מסוימות של כל מגדר )</a:t>
            </a:r>
            <a:r>
              <a:rPr lang="he-IL" dirty="0" err="1"/>
              <a:t>אמיתי</a:t>
            </a:r>
            <a:r>
              <a:rPr lang="he-IL" dirty="0"/>
              <a:t>, 1020 :)הציפייה מנערות היא להתנהגות נשית מסורתית, המבוססת על סטראוטיפים באשר להתנהגות ההולמת בנות, והמסר המופנה לנערים הוא לצאת לחיים עצמאיים ולהתפתח. ציפיות אלו גורמות לנערות לבלום את עצמן, לאבד את קולן ולוותר על עצמיותן לטובת קשר עם הזולת )גולן, 1001 .)בהקשר של </a:t>
            </a:r>
            <a:r>
              <a:rPr lang="en-US" dirty="0"/>
              <a:t>YPS ,</a:t>
            </a:r>
            <a:r>
              <a:rPr lang="he-IL" dirty="0"/>
              <a:t>הפסיביות והתלותיות שבהן הורגלו הנערות והעדר העידוד להתפתח כסוכנות פעילות בחייהן נקשרים במידת ההסתגלות הנמוכה יותר של הנערות למוסדות בהשוואה לנערים )</a:t>
            </a:r>
            <a:r>
              <a:rPr lang="he-IL" dirty="0" err="1"/>
              <a:t>אמיתי</a:t>
            </a:r>
            <a:r>
              <a:rPr lang="he-IL" dirty="0"/>
              <a:t>, 1020 ;גולן 1001.)</a:t>
            </a:r>
          </a:p>
        </p:txBody>
      </p:sp>
      <p:sp>
        <p:nvSpPr>
          <p:cNvPr id="4" name="מציין מיקום של מספר שקופית 3"/>
          <p:cNvSpPr>
            <a:spLocks noGrp="1"/>
          </p:cNvSpPr>
          <p:nvPr>
            <p:ph type="sldNum" sz="quarter" idx="10"/>
          </p:nvPr>
        </p:nvSpPr>
        <p:spPr/>
        <p:txBody>
          <a:bodyPr/>
          <a:lstStyle/>
          <a:p>
            <a:fld id="{6F2B44C7-DABC-4C28-A514-E934B65D5605}" type="slidenum">
              <a:rPr lang="he-IL" smtClean="0"/>
              <a:t>5</a:t>
            </a:fld>
            <a:endParaRPr lang="he-IL"/>
          </a:p>
        </p:txBody>
      </p:sp>
    </p:spTree>
    <p:extLst>
      <p:ext uri="{BB962C8B-B14F-4D97-AF65-F5344CB8AC3E}">
        <p14:creationId xmlns:p14="http://schemas.microsoft.com/office/powerpoint/2010/main" val="300002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a:t>אלטרואיזם נתפס, ביטוי מתוך קרימינולוגיה חיובית, פרופ' נתי רונאל, אונ' בר אילן= חוויות טובות יכולות להתגבר על חוויות שליליות ולהוביל לתיקון התנהגותי. נוכחות מתנדב שבא מרצונו הטוב, ללא תמורה חומרית היא כשלעצמה חוויה מתקנת עבור הנערים. </a:t>
            </a:r>
          </a:p>
          <a:p>
            <a:r>
              <a:rPr lang="he-IL" baseline="0" dirty="0"/>
              <a:t>אז מה הם צריכים </a:t>
            </a:r>
            <a:r>
              <a:rPr lang="he-IL" baseline="0" dirty="0" err="1"/>
              <a:t>מאיתנו</a:t>
            </a:r>
            <a:r>
              <a:rPr lang="he-IL" baseline="0" dirty="0"/>
              <a:t>?</a:t>
            </a:r>
            <a:endParaRPr lang="he-IL" dirty="0"/>
          </a:p>
        </p:txBody>
      </p:sp>
      <p:sp>
        <p:nvSpPr>
          <p:cNvPr id="4" name="מציין מיקום של מספר שקופית 3"/>
          <p:cNvSpPr>
            <a:spLocks noGrp="1"/>
          </p:cNvSpPr>
          <p:nvPr>
            <p:ph type="sldNum" sz="quarter" idx="10"/>
          </p:nvPr>
        </p:nvSpPr>
        <p:spPr/>
        <p:txBody>
          <a:bodyPr/>
          <a:lstStyle/>
          <a:p>
            <a:fld id="{6F2B44C7-DABC-4C28-A514-E934B65D5605}" type="slidenum">
              <a:rPr lang="he-IL" smtClean="0"/>
              <a:t>6</a:t>
            </a:fld>
            <a:endParaRPr lang="he-IL"/>
          </a:p>
        </p:txBody>
      </p:sp>
    </p:spTree>
    <p:extLst>
      <p:ext uri="{BB962C8B-B14F-4D97-AF65-F5344CB8AC3E}">
        <p14:creationId xmlns:p14="http://schemas.microsoft.com/office/powerpoint/2010/main" val="178545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אנחנו מנסים להדליק לחניכים שלנו שלהבות קטנטנות שיוציאו אותם מן הבור</a:t>
            </a:r>
          </a:p>
        </p:txBody>
      </p:sp>
      <p:sp>
        <p:nvSpPr>
          <p:cNvPr id="4" name="מציין מיקום של מספר שקופית 3"/>
          <p:cNvSpPr>
            <a:spLocks noGrp="1"/>
          </p:cNvSpPr>
          <p:nvPr>
            <p:ph type="sldNum" sz="quarter" idx="10"/>
          </p:nvPr>
        </p:nvSpPr>
        <p:spPr/>
        <p:txBody>
          <a:bodyPr/>
          <a:lstStyle/>
          <a:p>
            <a:fld id="{6F2B44C7-DABC-4C28-A514-E934B65D5605}" type="slidenum">
              <a:rPr lang="he-IL" smtClean="0"/>
              <a:t>9</a:t>
            </a:fld>
            <a:endParaRPr lang="he-IL"/>
          </a:p>
        </p:txBody>
      </p:sp>
    </p:spTree>
    <p:extLst>
      <p:ext uri="{BB962C8B-B14F-4D97-AF65-F5344CB8AC3E}">
        <p14:creationId xmlns:p14="http://schemas.microsoft.com/office/powerpoint/2010/main" val="114066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85381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218350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54459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97446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17803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135765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138218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59135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398207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85974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E7D7A2E7-E449-47D3-B311-E3371DDE781C}" type="datetimeFigureOut">
              <a:rPr lang="he-IL" smtClean="0"/>
              <a:t>כ"ט/שבט/תשפ"א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83F0920-1051-4DCF-994B-7FBF4002CA14}" type="slidenum">
              <a:rPr lang="he-IL" smtClean="0"/>
              <a:t>‹#›</a:t>
            </a:fld>
            <a:endParaRPr lang="he-IL"/>
          </a:p>
        </p:txBody>
      </p:sp>
    </p:spTree>
    <p:extLst>
      <p:ext uri="{BB962C8B-B14F-4D97-AF65-F5344CB8AC3E}">
        <p14:creationId xmlns:p14="http://schemas.microsoft.com/office/powerpoint/2010/main" val="114293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D7A2E7-E449-47D3-B311-E3371DDE781C}" type="datetimeFigureOut">
              <a:rPr lang="he-IL" smtClean="0"/>
              <a:t>כ"ט/שבט/תשפ"א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3F0920-1051-4DCF-994B-7FBF4002CA14}" type="slidenum">
              <a:rPr lang="he-IL" smtClean="0"/>
              <a:t>‹#›</a:t>
            </a:fld>
            <a:endParaRPr lang="he-IL"/>
          </a:p>
        </p:txBody>
      </p:sp>
    </p:spTree>
    <p:extLst>
      <p:ext uri="{BB962C8B-B14F-4D97-AF65-F5344CB8AC3E}">
        <p14:creationId xmlns:p14="http://schemas.microsoft.com/office/powerpoint/2010/main" val="1384200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t="16184"/>
          <a:stretch/>
        </p:blipFill>
        <p:spPr>
          <a:xfrm>
            <a:off x="-11612" y="40639"/>
            <a:ext cx="12203612" cy="6817361"/>
          </a:xfrm>
          <a:prstGeom prst="rect">
            <a:avLst/>
          </a:prstGeom>
        </p:spPr>
      </p:pic>
      <p:sp>
        <p:nvSpPr>
          <p:cNvPr id="4" name="TextBox 3"/>
          <p:cNvSpPr txBox="1"/>
          <p:nvPr/>
        </p:nvSpPr>
        <p:spPr>
          <a:xfrm>
            <a:off x="3184227" y="780304"/>
            <a:ext cx="5142412" cy="707886"/>
          </a:xfrm>
          <a:prstGeom prst="rect">
            <a:avLst/>
          </a:prstGeom>
          <a:noFill/>
        </p:spPr>
        <p:txBody>
          <a:bodyPr wrap="square" rtlCol="1">
            <a:spAutoFit/>
          </a:bodyPr>
          <a:lstStyle/>
          <a:p>
            <a:r>
              <a:rPr lang="he-IL" sz="4000" b="1" dirty="0">
                <a:latin typeface="Open Sans Hebrew" panose="00000500000000000000" pitchFamily="2" charset="-79"/>
                <a:cs typeface="Open Sans Hebrew" panose="00000500000000000000" pitchFamily="2" charset="-79"/>
              </a:rPr>
              <a:t>להיות פרפר בקופסא</a:t>
            </a:r>
          </a:p>
        </p:txBody>
      </p:sp>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0433" y="111759"/>
            <a:ext cx="651657" cy="1026160"/>
          </a:xfrm>
          <a:prstGeom prst="rect">
            <a:avLst/>
          </a:prstGeom>
        </p:spPr>
      </p:pic>
      <p:pic>
        <p:nvPicPr>
          <p:cNvPr id="2" name="תמונה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44" y="40639"/>
            <a:ext cx="2256536" cy="1293963"/>
          </a:xfrm>
          <a:prstGeom prst="rect">
            <a:avLst/>
          </a:prstGeom>
        </p:spPr>
      </p:pic>
      <p:sp>
        <p:nvSpPr>
          <p:cNvPr id="3" name="מלבן 2">
            <a:extLst>
              <a:ext uri="{FF2B5EF4-FFF2-40B4-BE49-F238E27FC236}">
                <a16:creationId xmlns:a16="http://schemas.microsoft.com/office/drawing/2014/main" id="{1A37B824-CD65-4ECD-AFB1-B5C37D1FB46C}"/>
              </a:ext>
            </a:extLst>
          </p:cNvPr>
          <p:cNvSpPr/>
          <p:nvPr/>
        </p:nvSpPr>
        <p:spPr>
          <a:xfrm>
            <a:off x="5932714" y="1810933"/>
            <a:ext cx="6096000" cy="2308324"/>
          </a:xfrm>
          <a:prstGeom prst="rect">
            <a:avLst/>
          </a:prstGeom>
        </p:spPr>
        <p:txBody>
          <a:bodyPr>
            <a:spAutoFit/>
          </a:bodyPr>
          <a:lstStyle/>
          <a:p>
            <a:r>
              <a:rPr lang="he-IL" b="1" dirty="0">
                <a:solidFill>
                  <a:srgbClr val="000000"/>
                </a:solidFill>
                <a:effectLst>
                  <a:outerShdw blurRad="38100" dist="38100" dir="2700000" algn="tl">
                    <a:srgbClr val="000000">
                      <a:alpha val="43137"/>
                    </a:srgbClr>
                  </a:outerShdw>
                </a:effectLst>
                <a:latin typeface="Arial" panose="020B0604020202020204" pitchFamily="34" charset="0"/>
              </a:rPr>
              <a:t>הם חיים בשטחי ההפקר, בצד האפל של העיר</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הם קשורים רק אל הצל של עצמם. המרצד על הקיר</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בלילה בלי ירח, לילה נטול כוכבים</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בוא תראה </a:t>
            </a:r>
            <a:r>
              <a:rPr lang="he-IL" b="1" dirty="0" err="1">
                <a:solidFill>
                  <a:srgbClr val="000000"/>
                </a:solidFill>
                <a:effectLst>
                  <a:outerShdw blurRad="38100" dist="38100" dir="2700000" algn="tl">
                    <a:srgbClr val="000000">
                      <a:alpha val="43137"/>
                    </a:srgbClr>
                  </a:outerShdw>
                </a:effectLst>
                <a:latin typeface="Arial" panose="020B0604020202020204" pitchFamily="34" charset="0"/>
              </a:rPr>
              <a:t>איפוא</a:t>
            </a:r>
            <a:r>
              <a:rPr lang="he-IL" b="1" dirty="0">
                <a:solidFill>
                  <a:srgbClr val="000000"/>
                </a:solidFill>
                <a:effectLst>
                  <a:outerShdw blurRad="38100" dist="38100" dir="2700000" algn="tl">
                    <a:srgbClr val="000000">
                      <a:alpha val="43137"/>
                    </a:srgbClr>
                  </a:outerShdw>
                </a:effectLst>
                <a:latin typeface="Arial" panose="020B0604020202020204" pitchFamily="34" charset="0"/>
              </a:rPr>
              <a:t> הם מסתובבים</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הם מוצאים מקלט במרתף, המסתור השיחים שבגן</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כך כל לילה הפחד רודף, הם חיים במרחב לא מוגן</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על סף התהום עוד אפשר לעצור</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ילדי הלילה מבקשים אור</a:t>
            </a:r>
            <a:endParaRPr lang="en-US" b="1" dirty="0">
              <a:effectLst>
                <a:outerShdw blurRad="38100" dist="38100" dir="2700000" algn="tl">
                  <a:srgbClr val="000000">
                    <a:alpha val="43137"/>
                  </a:srgbClr>
                </a:outerShdw>
              </a:effectLst>
            </a:endParaRPr>
          </a:p>
        </p:txBody>
      </p:sp>
      <p:sp>
        <p:nvSpPr>
          <p:cNvPr id="6" name="מלבן 5">
            <a:extLst>
              <a:ext uri="{FF2B5EF4-FFF2-40B4-BE49-F238E27FC236}">
                <a16:creationId xmlns:a16="http://schemas.microsoft.com/office/drawing/2014/main" id="{C9B3B9FC-7BD4-4894-9723-6A67B35B9443}"/>
              </a:ext>
            </a:extLst>
          </p:cNvPr>
          <p:cNvSpPr/>
          <p:nvPr/>
        </p:nvSpPr>
        <p:spPr>
          <a:xfrm>
            <a:off x="-1029477" y="4703986"/>
            <a:ext cx="6096000" cy="1477328"/>
          </a:xfrm>
          <a:prstGeom prst="rect">
            <a:avLst/>
          </a:prstGeom>
        </p:spPr>
        <p:txBody>
          <a:bodyPr>
            <a:spAutoFit/>
          </a:bodyPr>
          <a:lstStyle/>
          <a:p>
            <a:r>
              <a:rPr lang="he-IL" b="1" dirty="0">
                <a:solidFill>
                  <a:srgbClr val="000000"/>
                </a:solidFill>
                <a:effectLst>
                  <a:outerShdw blurRad="38100" dist="38100" dir="2700000" algn="tl">
                    <a:srgbClr val="000000">
                      <a:alpha val="43137"/>
                    </a:srgbClr>
                  </a:outerShdw>
                </a:effectLst>
                <a:latin typeface="Arial" panose="020B0604020202020204" pitchFamily="34" charset="0"/>
              </a:rPr>
              <a:t>אני פרפר בקופסה מנסה לעוף אל העולם</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אני כל כך זקוקה לחיבוק חם</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כשהשמש שוקעת אז הכוכבים נותנים ניצוצות חיים</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ואצלי אין ניצוץ אין קרן אור והכל חשוך לי בפנים</a:t>
            </a:r>
            <a:br>
              <a:rPr lang="he-IL" b="1" dirty="0">
                <a:effectLst>
                  <a:outerShdw blurRad="38100" dist="38100" dir="2700000" algn="tl">
                    <a:srgbClr val="000000">
                      <a:alpha val="43137"/>
                    </a:srgbClr>
                  </a:outerShdw>
                </a:effectLst>
              </a:rPr>
            </a:br>
            <a:r>
              <a:rPr lang="he-IL" b="1" dirty="0">
                <a:solidFill>
                  <a:srgbClr val="000000"/>
                </a:solidFill>
                <a:effectLst>
                  <a:outerShdw blurRad="38100" dist="38100" dir="2700000" algn="tl">
                    <a:srgbClr val="000000">
                      <a:alpha val="43137"/>
                    </a:srgbClr>
                  </a:outerShdw>
                </a:effectLst>
                <a:latin typeface="Arial" panose="020B0604020202020204" pitchFamily="34" charset="0"/>
              </a:rPr>
              <a:t>אני פרפר בקופסה מנסה לעוף אל העולם.</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975134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תוצאת תמונה עבור נוער בסיכון">
            <a:extLst>
              <a:ext uri="{FF2B5EF4-FFF2-40B4-BE49-F238E27FC236}">
                <a16:creationId xmlns:a16="http://schemas.microsoft.com/office/drawing/2014/main" id="{BD2EC6A7-9738-450D-B3A4-D52216F72C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9"/>
          <a:stretch/>
        </p:blipFill>
        <p:spPr bwMode="auto">
          <a:xfrm>
            <a:off x="-1504"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4">
            <a:extLst>
              <a:ext uri="{FF2B5EF4-FFF2-40B4-BE49-F238E27FC236}">
                <a16:creationId xmlns:a16="http://schemas.microsoft.com/office/drawing/2014/main" id="{49DA29D6-3CC0-4786-AA6E-75AFA57A85C4}"/>
              </a:ext>
            </a:extLst>
          </p:cNvPr>
          <p:cNvSpPr txBox="1"/>
          <p:nvPr/>
        </p:nvSpPr>
        <p:spPr>
          <a:xfrm>
            <a:off x="4655103" y="1378528"/>
            <a:ext cx="7387421" cy="5816977"/>
          </a:xfrm>
          <a:prstGeom prst="rect">
            <a:avLst/>
          </a:prstGeom>
          <a:noFill/>
        </p:spPr>
        <p:txBody>
          <a:bodyPr wrap="square" rtlCol="1">
            <a:spAutoFit/>
          </a:bodyPr>
          <a:lstStyle/>
          <a:p>
            <a:pPr marL="342900" indent="-342900">
              <a:buFont typeface="Arial" panose="020B0604020202020204" pitchFamily="34" charset="0"/>
              <a:buChar char="•"/>
            </a:pPr>
            <a:r>
              <a:rPr lang="he-IL" sz="3600" b="1" dirty="0" err="1">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אמיל"י</a:t>
            </a: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נראה לך? למה מה אני פראייר?</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גם ככה יהיו לי נתונים על הפנים..</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אני הולך לעשות כסף..</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רק מג"ב או עוקץ...</a:t>
            </a:r>
          </a:p>
          <a:p>
            <a:pPr marL="342900" indent="-342900">
              <a:buFont typeface="Arial" panose="020B0604020202020204" pitchFamily="34" charset="0"/>
              <a:buChar char="•"/>
            </a:pPr>
            <a:r>
              <a:rPr lang="he-IL" sz="3600" b="1" dirty="0" err="1">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מה..אני</a:t>
            </a: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 יכול להיות טייס?</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ז** אני תורם למדינה...למה מה קיבלתי ממנה?</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הבנתי מחבר שזה הכי קל להשתחרר</a:t>
            </a:r>
          </a:p>
          <a:p>
            <a:endParaRPr lang="he-IL" sz="2400" b="1" dirty="0">
              <a:solidFill>
                <a:srgbClr val="C00000"/>
              </a:solidFill>
              <a:latin typeface="Open Sans Hebrew" panose="00000500000000000000" pitchFamily="2" charset="-79"/>
              <a:cs typeface="Open Sans Hebrew" panose="00000500000000000000" pitchFamily="2" charset="-79"/>
            </a:endParaRPr>
          </a:p>
          <a:p>
            <a:pPr marL="342900" indent="-342900">
              <a:buFont typeface="Arial" panose="020B0604020202020204" pitchFamily="34" charset="0"/>
              <a:buChar char="•"/>
            </a:pPr>
            <a:endParaRPr lang="he-IL" sz="2400" b="1" dirty="0">
              <a:solidFill>
                <a:srgbClr val="C00000"/>
              </a:solidFill>
              <a:latin typeface="Open Sans Hebrew" panose="00000500000000000000" pitchFamily="2" charset="-79"/>
              <a:cs typeface="Open Sans Hebrew" panose="00000500000000000000" pitchFamily="2" charset="-79"/>
            </a:endParaRPr>
          </a:p>
        </p:txBody>
      </p:sp>
      <p:sp>
        <p:nvSpPr>
          <p:cNvPr id="5" name="TextBox 14">
            <a:extLst>
              <a:ext uri="{FF2B5EF4-FFF2-40B4-BE49-F238E27FC236}">
                <a16:creationId xmlns:a16="http://schemas.microsoft.com/office/drawing/2014/main" id="{2CEB5C82-1D30-42D5-AD2E-8E49890F7EAE}"/>
              </a:ext>
            </a:extLst>
          </p:cNvPr>
          <p:cNvSpPr txBox="1"/>
          <p:nvPr/>
        </p:nvSpPr>
        <p:spPr>
          <a:xfrm>
            <a:off x="4655102" y="274407"/>
            <a:ext cx="7387421" cy="830997"/>
          </a:xfrm>
          <a:prstGeom prst="rect">
            <a:avLst/>
          </a:prstGeom>
          <a:noFill/>
        </p:spPr>
        <p:txBody>
          <a:bodyPr wrap="square" rtlCol="1">
            <a:spAutoFit/>
          </a:bodyPr>
          <a:lstStyle/>
          <a:p>
            <a:pPr algn="ctr"/>
            <a:r>
              <a:rPr lang="he-IL" sz="4800" b="1" dirty="0">
                <a:solidFill>
                  <a:schemeClr val="accent6">
                    <a:lumMod val="75000"/>
                  </a:schemeClr>
                </a:solidFill>
                <a:latin typeface="Open Sans Hebrew" panose="00000500000000000000" pitchFamily="2" charset="-79"/>
                <a:cs typeface="Open Sans Hebrew" panose="00000500000000000000" pitchFamily="2" charset="-79"/>
              </a:rPr>
              <a:t>צבא? </a:t>
            </a:r>
            <a:r>
              <a:rPr lang="he-IL" sz="4800" b="1" dirty="0" err="1">
                <a:solidFill>
                  <a:schemeClr val="accent6">
                    <a:lumMod val="75000"/>
                  </a:schemeClr>
                </a:solidFill>
                <a:latin typeface="Open Sans Hebrew" panose="00000500000000000000" pitchFamily="2" charset="-79"/>
                <a:cs typeface="Open Sans Hebrew" panose="00000500000000000000" pitchFamily="2" charset="-79"/>
              </a:rPr>
              <a:t>חחחחחחחחחחחחח</a:t>
            </a:r>
            <a:endParaRPr lang="he-IL" sz="4800" b="1" dirty="0">
              <a:solidFill>
                <a:schemeClr val="accent6">
                  <a:lumMod val="75000"/>
                </a:schemeClr>
              </a:solidFill>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21275166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a:srcRect l="36207" t="51404" r="27643" b="34087"/>
          <a:stretch/>
        </p:blipFill>
        <p:spPr>
          <a:xfrm>
            <a:off x="4711435" y="1076095"/>
            <a:ext cx="7196085" cy="1624553"/>
          </a:xfrm>
          <a:prstGeom prst="rect">
            <a:avLst/>
          </a:prstGeom>
        </p:spPr>
      </p:pic>
      <p:sp>
        <p:nvSpPr>
          <p:cNvPr id="9" name="מלבן 8"/>
          <p:cNvSpPr/>
          <p:nvPr/>
        </p:nvSpPr>
        <p:spPr>
          <a:xfrm>
            <a:off x="4196813" y="0"/>
            <a:ext cx="90707" cy="6858000"/>
          </a:xfrm>
          <a:prstGeom prst="rect">
            <a:avLst/>
          </a:prstGeom>
          <a:solidFill>
            <a:srgbClr val="FB5320"/>
          </a:solidFill>
          <a:ln>
            <a:solidFill>
              <a:srgbClr val="FB5320"/>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pic>
        <p:nvPicPr>
          <p:cNvPr id="10" name="תמונה 9"/>
          <p:cNvPicPr>
            <a:picLocks noChangeAspect="1"/>
          </p:cNvPicPr>
          <p:nvPr/>
        </p:nvPicPr>
        <p:blipFill rotWithShape="1">
          <a:blip r:embed="rId4" cstate="print">
            <a:extLst>
              <a:ext uri="{28A0092B-C50C-407E-A947-70E740481C1C}">
                <a14:useLocalDpi xmlns:a14="http://schemas.microsoft.com/office/drawing/2010/main" val="0"/>
              </a:ext>
            </a:extLst>
          </a:blip>
          <a:srcRect r="7778"/>
          <a:stretch/>
        </p:blipFill>
        <p:spPr>
          <a:xfrm>
            <a:off x="0" y="0"/>
            <a:ext cx="4216400" cy="6858000"/>
          </a:xfrm>
          <a:prstGeom prst="rect">
            <a:avLst/>
          </a:prstGeom>
        </p:spPr>
      </p:pic>
      <p:sp>
        <p:nvSpPr>
          <p:cNvPr id="3" name="מלבן 2"/>
          <p:cNvSpPr/>
          <p:nvPr/>
        </p:nvSpPr>
        <p:spPr>
          <a:xfrm>
            <a:off x="5869629" y="1888371"/>
            <a:ext cx="1996068" cy="782635"/>
          </a:xfrm>
          <a:prstGeom prst="rect">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6" name="TextBox 5"/>
          <p:cNvSpPr txBox="1"/>
          <p:nvPr/>
        </p:nvSpPr>
        <p:spPr>
          <a:xfrm>
            <a:off x="9590046" y="3831154"/>
            <a:ext cx="2084895" cy="400110"/>
          </a:xfrm>
          <a:prstGeom prst="rect">
            <a:avLst/>
          </a:prstGeom>
          <a:noFill/>
        </p:spPr>
        <p:txBody>
          <a:bodyPr wrap="square" rtlCol="1">
            <a:spAutoFit/>
          </a:bodyPr>
          <a:lstStyle/>
          <a:p>
            <a:r>
              <a:rPr lang="he-IL" sz="2000" b="1" dirty="0">
                <a:latin typeface="Open Sans Hebrew" panose="00000500000000000000" pitchFamily="2" charset="-79"/>
                <a:cs typeface="Open Sans Hebrew" panose="00000500000000000000" pitchFamily="2" charset="-79"/>
              </a:rPr>
              <a:t>בריאות פיזית</a:t>
            </a:r>
          </a:p>
        </p:txBody>
      </p:sp>
      <p:sp>
        <p:nvSpPr>
          <p:cNvPr id="12" name="TextBox 11"/>
          <p:cNvSpPr txBox="1"/>
          <p:nvPr/>
        </p:nvSpPr>
        <p:spPr>
          <a:xfrm>
            <a:off x="7698362" y="3831154"/>
            <a:ext cx="2084895" cy="400110"/>
          </a:xfrm>
          <a:prstGeom prst="rect">
            <a:avLst/>
          </a:prstGeom>
          <a:noFill/>
        </p:spPr>
        <p:txBody>
          <a:bodyPr wrap="square" rtlCol="1">
            <a:spAutoFit/>
          </a:bodyPr>
          <a:lstStyle/>
          <a:p>
            <a:r>
              <a:rPr lang="he-IL" sz="2000" b="1" dirty="0">
                <a:latin typeface="Open Sans Hebrew" panose="00000500000000000000" pitchFamily="2" charset="-79"/>
                <a:cs typeface="Open Sans Hebrew" panose="00000500000000000000" pitchFamily="2" charset="-79"/>
              </a:rPr>
              <a:t>בריאות נפשית</a:t>
            </a:r>
          </a:p>
        </p:txBody>
      </p:sp>
      <p:sp>
        <p:nvSpPr>
          <p:cNvPr id="13" name="TextBox 12"/>
          <p:cNvSpPr txBox="1"/>
          <p:nvPr/>
        </p:nvSpPr>
        <p:spPr>
          <a:xfrm>
            <a:off x="6835697" y="3831154"/>
            <a:ext cx="735733" cy="400110"/>
          </a:xfrm>
          <a:prstGeom prst="rect">
            <a:avLst/>
          </a:prstGeom>
          <a:noFill/>
        </p:spPr>
        <p:txBody>
          <a:bodyPr wrap="square" rtlCol="1">
            <a:spAutoFit/>
          </a:bodyPr>
          <a:lstStyle/>
          <a:p>
            <a:r>
              <a:rPr lang="he-IL" sz="2000" b="1" dirty="0">
                <a:latin typeface="Open Sans Hebrew" panose="00000500000000000000" pitchFamily="2" charset="-79"/>
                <a:cs typeface="Open Sans Hebrew" panose="00000500000000000000" pitchFamily="2" charset="-79"/>
              </a:rPr>
              <a:t>עוני</a:t>
            </a:r>
          </a:p>
        </p:txBody>
      </p:sp>
      <p:sp>
        <p:nvSpPr>
          <p:cNvPr id="14" name="TextBox 13"/>
          <p:cNvSpPr txBox="1"/>
          <p:nvPr/>
        </p:nvSpPr>
        <p:spPr>
          <a:xfrm>
            <a:off x="4850740" y="3831154"/>
            <a:ext cx="1421736" cy="707886"/>
          </a:xfrm>
          <a:prstGeom prst="rect">
            <a:avLst/>
          </a:prstGeom>
          <a:noFill/>
        </p:spPr>
        <p:txBody>
          <a:bodyPr wrap="square" rtlCol="1">
            <a:spAutoFit/>
          </a:bodyPr>
          <a:lstStyle/>
          <a:p>
            <a:r>
              <a:rPr lang="he-IL" sz="2000" b="1" dirty="0">
                <a:latin typeface="Open Sans Hebrew" panose="00000500000000000000" pitchFamily="2" charset="-79"/>
                <a:cs typeface="Open Sans Hebrew" panose="00000500000000000000" pitchFamily="2" charset="-79"/>
              </a:rPr>
              <a:t>הסתבכות עם החוק</a:t>
            </a:r>
          </a:p>
        </p:txBody>
      </p:sp>
      <p:sp>
        <p:nvSpPr>
          <p:cNvPr id="15" name="TextBox 14"/>
          <p:cNvSpPr txBox="1"/>
          <p:nvPr/>
        </p:nvSpPr>
        <p:spPr>
          <a:xfrm>
            <a:off x="4462598" y="5194503"/>
            <a:ext cx="7387421" cy="830997"/>
          </a:xfrm>
          <a:prstGeom prst="rect">
            <a:avLst/>
          </a:prstGeom>
          <a:noFill/>
        </p:spPr>
        <p:txBody>
          <a:bodyPr wrap="square" rtlCol="1">
            <a:spAutoFit/>
          </a:bodyPr>
          <a:lstStyle/>
          <a:p>
            <a:pPr algn="ctr"/>
            <a:r>
              <a:rPr lang="he-IL" sz="2400" b="1" dirty="0">
                <a:solidFill>
                  <a:srgbClr val="C00000"/>
                </a:solidFill>
                <a:latin typeface="Open Sans Hebrew" panose="00000500000000000000" pitchFamily="2" charset="-79"/>
                <a:cs typeface="Open Sans Hebrew" panose="00000500000000000000" pitchFamily="2" charset="-79"/>
              </a:rPr>
              <a:t>קושי ניכר בהתמודדות עם אתגרים הקשורים למעבר לחיים בוגרים</a:t>
            </a:r>
          </a:p>
        </p:txBody>
      </p:sp>
    </p:spTree>
    <p:extLst>
      <p:ext uri="{BB962C8B-B14F-4D97-AF65-F5344CB8AC3E}">
        <p14:creationId xmlns:p14="http://schemas.microsoft.com/office/powerpoint/2010/main" val="1548864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0"/>
            <a:ext cx="12192000" cy="6858000"/>
          </a:xfrm>
          <a:prstGeom prst="rect">
            <a:avLst/>
          </a:prstGeom>
          <a:solidFill>
            <a:srgbClr val="A0A1A3"/>
          </a:solidFill>
          <a:ln>
            <a:solidFill>
              <a:srgbClr val="A5A5A5"/>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t="21876" b="16849"/>
          <a:stretch/>
        </p:blipFill>
        <p:spPr>
          <a:xfrm>
            <a:off x="2864753" y="0"/>
            <a:ext cx="6909228" cy="6868160"/>
          </a:xfrm>
          <a:prstGeom prst="rect">
            <a:avLst/>
          </a:prstGeom>
        </p:spPr>
      </p:pic>
      <p:sp>
        <p:nvSpPr>
          <p:cNvPr id="6" name="TextBox 5"/>
          <p:cNvSpPr txBox="1"/>
          <p:nvPr/>
        </p:nvSpPr>
        <p:spPr>
          <a:xfrm>
            <a:off x="8869680" y="3429000"/>
            <a:ext cx="2407920" cy="461665"/>
          </a:xfrm>
          <a:prstGeom prst="rect">
            <a:avLst/>
          </a:prstGeom>
          <a:noFill/>
        </p:spPr>
        <p:txBody>
          <a:bodyPr wrap="square" rtlCol="1">
            <a:spAutoFit/>
          </a:bodyPr>
          <a:lstStyle/>
          <a:p>
            <a:pPr algn="l"/>
            <a:r>
              <a:rPr lang="he-IL" altLang="he-IL" sz="2400" dirty="0">
                <a:latin typeface="Open Sans Hebrew" panose="00000500000000000000" pitchFamily="2" charset="-79"/>
                <a:cs typeface="Open Sans Hebrew" panose="00000500000000000000" pitchFamily="2" charset="-79"/>
              </a:rPr>
              <a:t>סף תסכול נמוך</a:t>
            </a:r>
            <a:endParaRPr lang="en-US" altLang="he-IL" sz="2400" dirty="0">
              <a:latin typeface="Open Sans Hebrew" panose="00000500000000000000" pitchFamily="2" charset="-79"/>
              <a:cs typeface="Open Sans Hebrew" panose="00000500000000000000" pitchFamily="2" charset="-79"/>
            </a:endParaRPr>
          </a:p>
        </p:txBody>
      </p:sp>
      <p:sp>
        <p:nvSpPr>
          <p:cNvPr id="7" name="TextBox 6"/>
          <p:cNvSpPr txBox="1"/>
          <p:nvPr/>
        </p:nvSpPr>
        <p:spPr>
          <a:xfrm>
            <a:off x="8448071" y="2795843"/>
            <a:ext cx="2407920" cy="461665"/>
          </a:xfrm>
          <a:prstGeom prst="rect">
            <a:avLst/>
          </a:prstGeom>
          <a:noFill/>
        </p:spPr>
        <p:txBody>
          <a:bodyPr wrap="square" rtlCol="1">
            <a:spAutoFit/>
          </a:bodyPr>
          <a:lstStyle/>
          <a:p>
            <a:pPr algn="l"/>
            <a:r>
              <a:rPr lang="he-IL" altLang="he-IL" sz="2400" dirty="0">
                <a:latin typeface="Open Sans Hebrew" panose="00000500000000000000" pitchFamily="2" charset="-79"/>
                <a:cs typeface="Open Sans Hebrew" panose="00000500000000000000" pitchFamily="2" charset="-79"/>
              </a:rPr>
              <a:t>דימוי עצמי נמוך</a:t>
            </a:r>
            <a:endParaRPr lang="en-US" altLang="he-IL" sz="2400" dirty="0">
              <a:latin typeface="Open Sans Hebrew" panose="00000500000000000000" pitchFamily="2" charset="-79"/>
              <a:cs typeface="Open Sans Hebrew" panose="00000500000000000000" pitchFamily="2" charset="-79"/>
            </a:endParaRPr>
          </a:p>
        </p:txBody>
      </p:sp>
      <p:sp>
        <p:nvSpPr>
          <p:cNvPr id="8" name="TextBox 7"/>
          <p:cNvSpPr txBox="1"/>
          <p:nvPr/>
        </p:nvSpPr>
        <p:spPr>
          <a:xfrm>
            <a:off x="7533029" y="2172849"/>
            <a:ext cx="2407920" cy="461665"/>
          </a:xfrm>
          <a:prstGeom prst="rect">
            <a:avLst/>
          </a:prstGeom>
          <a:noFill/>
        </p:spPr>
        <p:txBody>
          <a:bodyPr wrap="square" rtlCol="1">
            <a:spAutoFit/>
          </a:bodyPr>
          <a:lstStyle/>
          <a:p>
            <a:pPr algn="l"/>
            <a:r>
              <a:rPr lang="he-IL" altLang="he-IL" sz="2400" dirty="0">
                <a:latin typeface="Open Sans Hebrew" panose="00000500000000000000" pitchFamily="2" charset="-79"/>
                <a:cs typeface="Open Sans Hebrew" panose="00000500000000000000" pitchFamily="2" charset="-79"/>
              </a:rPr>
              <a:t>תפיסה דיכוטומית</a:t>
            </a:r>
            <a:endParaRPr lang="en-US" altLang="he-IL" sz="2400" dirty="0">
              <a:latin typeface="Open Sans Hebrew" panose="00000500000000000000" pitchFamily="2" charset="-79"/>
              <a:cs typeface="Open Sans Hebrew" panose="00000500000000000000" pitchFamily="2" charset="-79"/>
            </a:endParaRPr>
          </a:p>
        </p:txBody>
      </p:sp>
      <p:sp>
        <p:nvSpPr>
          <p:cNvPr id="9" name="TextBox 8"/>
          <p:cNvSpPr txBox="1"/>
          <p:nvPr/>
        </p:nvSpPr>
        <p:spPr>
          <a:xfrm>
            <a:off x="5198891" y="1709340"/>
            <a:ext cx="2661859" cy="461665"/>
          </a:xfrm>
          <a:prstGeom prst="rect">
            <a:avLst/>
          </a:prstGeom>
          <a:noFill/>
        </p:spPr>
        <p:txBody>
          <a:bodyPr wrap="square" rtlCol="1">
            <a:spAutoFit/>
          </a:bodyPr>
          <a:lstStyle/>
          <a:p>
            <a:pPr algn="l"/>
            <a:r>
              <a:rPr lang="he-IL" altLang="he-IL" sz="2400" dirty="0">
                <a:latin typeface="Open Sans Hebrew" panose="00000500000000000000" pitchFamily="2" charset="-79"/>
                <a:cs typeface="Open Sans Hebrew" panose="00000500000000000000" pitchFamily="2" charset="-79"/>
              </a:rPr>
              <a:t>חוסר אמון במערכת</a:t>
            </a:r>
            <a:endParaRPr lang="en-US" altLang="he-IL" sz="2400" dirty="0">
              <a:latin typeface="Open Sans Hebrew" panose="00000500000000000000" pitchFamily="2" charset="-79"/>
              <a:cs typeface="Open Sans Hebrew" panose="00000500000000000000" pitchFamily="2" charset="-79"/>
            </a:endParaRPr>
          </a:p>
        </p:txBody>
      </p:sp>
      <p:sp>
        <p:nvSpPr>
          <p:cNvPr id="10" name="TextBox 9"/>
          <p:cNvSpPr txBox="1"/>
          <p:nvPr/>
        </p:nvSpPr>
        <p:spPr>
          <a:xfrm>
            <a:off x="2864753" y="2171005"/>
            <a:ext cx="2661859" cy="461665"/>
          </a:xfrm>
          <a:prstGeom prst="rect">
            <a:avLst/>
          </a:prstGeom>
          <a:noFill/>
        </p:spPr>
        <p:txBody>
          <a:bodyPr wrap="square" rtlCol="1">
            <a:spAutoFit/>
          </a:bodyPr>
          <a:lstStyle/>
          <a:p>
            <a:pPr algn="l"/>
            <a:r>
              <a:rPr lang="he-IL" altLang="he-IL" sz="2400" dirty="0">
                <a:latin typeface="Open Sans Hebrew" panose="00000500000000000000" pitchFamily="2" charset="-79"/>
                <a:cs typeface="Open Sans Hebrew" panose="00000500000000000000" pitchFamily="2" charset="-79"/>
              </a:rPr>
              <a:t>מיקוד שליטה חיצוני</a:t>
            </a:r>
            <a:endParaRPr lang="en-US" altLang="he-IL" sz="2400" dirty="0">
              <a:latin typeface="Open Sans Hebrew" panose="00000500000000000000" pitchFamily="2" charset="-79"/>
              <a:cs typeface="Open Sans Hebrew" panose="00000500000000000000" pitchFamily="2" charset="-79"/>
            </a:endParaRPr>
          </a:p>
        </p:txBody>
      </p:sp>
      <p:sp>
        <p:nvSpPr>
          <p:cNvPr id="11" name="TextBox 10"/>
          <p:cNvSpPr txBox="1"/>
          <p:nvPr/>
        </p:nvSpPr>
        <p:spPr>
          <a:xfrm>
            <a:off x="1280007" y="2795844"/>
            <a:ext cx="3169492" cy="461665"/>
          </a:xfrm>
          <a:prstGeom prst="rect">
            <a:avLst/>
          </a:prstGeom>
          <a:noFill/>
        </p:spPr>
        <p:txBody>
          <a:bodyPr wrap="square" rtlCol="1">
            <a:spAutoFit/>
          </a:bodyPr>
          <a:lstStyle/>
          <a:p>
            <a:pPr algn="l"/>
            <a:r>
              <a:rPr lang="he-IL" altLang="he-IL" sz="2400" dirty="0">
                <a:latin typeface="Open Sans Hebrew" panose="00000500000000000000" pitchFamily="2" charset="-79"/>
                <a:cs typeface="Open Sans Hebrew" panose="00000500000000000000" pitchFamily="2" charset="-79"/>
              </a:rPr>
              <a:t>קושי ביצירת תמונת עתיד</a:t>
            </a:r>
            <a:endParaRPr lang="en-US" altLang="he-IL" sz="2400" dirty="0">
              <a:latin typeface="Open Sans Hebrew" panose="00000500000000000000" pitchFamily="2" charset="-79"/>
              <a:cs typeface="Open Sans Hebrew" panose="00000500000000000000" pitchFamily="2" charset="-79"/>
            </a:endParaRPr>
          </a:p>
        </p:txBody>
      </p:sp>
      <p:sp>
        <p:nvSpPr>
          <p:cNvPr id="12" name="TextBox 11"/>
          <p:cNvSpPr txBox="1"/>
          <p:nvPr/>
        </p:nvSpPr>
        <p:spPr>
          <a:xfrm>
            <a:off x="446734" y="3429000"/>
            <a:ext cx="3169492" cy="461665"/>
          </a:xfrm>
          <a:prstGeom prst="rect">
            <a:avLst/>
          </a:prstGeom>
          <a:noFill/>
        </p:spPr>
        <p:txBody>
          <a:bodyPr wrap="square" rtlCol="1">
            <a:spAutoFit/>
          </a:bodyPr>
          <a:lstStyle/>
          <a:p>
            <a:r>
              <a:rPr lang="he-IL" altLang="he-IL" sz="2400" dirty="0">
                <a:latin typeface="Open Sans Hebrew" panose="00000500000000000000" pitchFamily="2" charset="-79"/>
                <a:cs typeface="Open Sans Hebrew" panose="00000500000000000000" pitchFamily="2" charset="-79"/>
              </a:rPr>
              <a:t>קושי בדחיית סיפוקים</a:t>
            </a:r>
            <a:endParaRPr lang="en-US" altLang="he-IL" sz="2400" dirty="0">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3331916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10" y="0"/>
            <a:ext cx="11267179" cy="6858000"/>
          </a:xfrm>
          <a:prstGeom prst="rect">
            <a:avLst/>
          </a:prstGeom>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91750"/>
          <a:stretch/>
        </p:blipFill>
        <p:spPr>
          <a:xfrm>
            <a:off x="10800080" y="0"/>
            <a:ext cx="1391920" cy="6858000"/>
          </a:xfrm>
          <a:prstGeom prst="rect">
            <a:avLst/>
          </a:prstGeom>
        </p:spPr>
      </p:pic>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r="93283"/>
          <a:stretch/>
        </p:blipFill>
        <p:spPr>
          <a:xfrm>
            <a:off x="0" y="0"/>
            <a:ext cx="1277685" cy="6858000"/>
          </a:xfrm>
          <a:prstGeom prst="rect">
            <a:avLst/>
          </a:prstGeom>
        </p:spPr>
      </p:pic>
      <p:sp>
        <p:nvSpPr>
          <p:cNvPr id="7" name="TextBox 6"/>
          <p:cNvSpPr txBox="1"/>
          <p:nvPr/>
        </p:nvSpPr>
        <p:spPr>
          <a:xfrm>
            <a:off x="7934959" y="2946398"/>
            <a:ext cx="1148081" cy="584775"/>
          </a:xfrm>
          <a:prstGeom prst="rect">
            <a:avLst/>
          </a:prstGeom>
          <a:noFill/>
        </p:spPr>
        <p:txBody>
          <a:bodyPr wrap="square" rtlCol="1">
            <a:spAutoFit/>
          </a:bodyPr>
          <a:lstStyle/>
          <a:p>
            <a:r>
              <a:rPr lang="he-IL" sz="3200" b="1" dirty="0">
                <a:latin typeface="Open Sans Hebrew" panose="00000500000000000000" pitchFamily="2" charset="-79"/>
                <a:cs typeface="Open Sans Hebrew" panose="00000500000000000000" pitchFamily="2" charset="-79"/>
              </a:rPr>
              <a:t>בנים</a:t>
            </a:r>
          </a:p>
        </p:txBody>
      </p:sp>
      <p:sp>
        <p:nvSpPr>
          <p:cNvPr id="8" name="TextBox 7"/>
          <p:cNvSpPr txBox="1"/>
          <p:nvPr/>
        </p:nvSpPr>
        <p:spPr>
          <a:xfrm>
            <a:off x="2761045" y="2946399"/>
            <a:ext cx="1148081" cy="584775"/>
          </a:xfrm>
          <a:prstGeom prst="rect">
            <a:avLst/>
          </a:prstGeom>
          <a:noFill/>
        </p:spPr>
        <p:txBody>
          <a:bodyPr wrap="square" rtlCol="1">
            <a:spAutoFit/>
          </a:bodyPr>
          <a:lstStyle/>
          <a:p>
            <a:r>
              <a:rPr lang="he-IL" sz="3200" b="1" dirty="0">
                <a:latin typeface="Open Sans Hebrew" panose="00000500000000000000" pitchFamily="2" charset="-79"/>
                <a:cs typeface="Open Sans Hebrew" panose="00000500000000000000" pitchFamily="2" charset="-79"/>
              </a:rPr>
              <a:t>בנות</a:t>
            </a:r>
          </a:p>
        </p:txBody>
      </p:sp>
      <p:sp>
        <p:nvSpPr>
          <p:cNvPr id="9" name="TextBox 8"/>
          <p:cNvSpPr txBox="1"/>
          <p:nvPr/>
        </p:nvSpPr>
        <p:spPr>
          <a:xfrm>
            <a:off x="8413585" y="2127089"/>
            <a:ext cx="3464560" cy="3970318"/>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he-IL" sz="2400" dirty="0">
                <a:latin typeface="Open Sans Hebrew" panose="00000500000000000000" pitchFamily="2" charset="-79"/>
                <a:cs typeface="Open Sans Hebrew" panose="00000500000000000000" pitchFamily="2" charset="-79"/>
              </a:rPr>
              <a:t>לקיחת סיכונים כמקור להנאה</a:t>
            </a:r>
          </a:p>
          <a:p>
            <a:pPr marL="285750" indent="-285750">
              <a:lnSpc>
                <a:spcPct val="150000"/>
              </a:lnSpc>
              <a:buFont typeface="Arial" panose="020B0604020202020204" pitchFamily="34" charset="0"/>
              <a:buChar char="•"/>
            </a:pPr>
            <a:r>
              <a:rPr lang="he-IL" sz="2400" dirty="0">
                <a:latin typeface="Open Sans Hebrew" panose="00000500000000000000" pitchFamily="2" charset="-79"/>
                <a:cs typeface="Open Sans Hebrew" panose="00000500000000000000" pitchFamily="2" charset="-79"/>
              </a:rPr>
              <a:t>אגרסיביות כערוץ לתקשורת ולחיבור</a:t>
            </a:r>
          </a:p>
          <a:p>
            <a:pPr marL="285750" indent="-285750">
              <a:lnSpc>
                <a:spcPct val="150000"/>
              </a:lnSpc>
              <a:buFont typeface="Arial" panose="020B0604020202020204" pitchFamily="34" charset="0"/>
              <a:buChar char="•"/>
            </a:pPr>
            <a:r>
              <a:rPr lang="he-IL" sz="2400" dirty="0">
                <a:latin typeface="Open Sans Hebrew" panose="00000500000000000000" pitchFamily="2" charset="-79"/>
                <a:cs typeface="Open Sans Hebrew" panose="00000500000000000000" pitchFamily="2" charset="-79"/>
              </a:rPr>
              <a:t>ניתוק וסטייה כהתמודדות</a:t>
            </a:r>
          </a:p>
          <a:p>
            <a:pPr marL="285750" indent="-285750">
              <a:lnSpc>
                <a:spcPct val="150000"/>
              </a:lnSpc>
              <a:buFont typeface="Arial" panose="020B0604020202020204" pitchFamily="34" charset="0"/>
              <a:buChar char="•"/>
            </a:pPr>
            <a:r>
              <a:rPr lang="he-IL" sz="2400" dirty="0">
                <a:latin typeface="Open Sans Hebrew" panose="00000500000000000000" pitchFamily="2" charset="-79"/>
                <a:cs typeface="Open Sans Hebrew" panose="00000500000000000000" pitchFamily="2" charset="-79"/>
              </a:rPr>
              <a:t>חשיבה אובדנית</a:t>
            </a:r>
          </a:p>
          <a:p>
            <a:pPr marL="285750" indent="-285750">
              <a:lnSpc>
                <a:spcPct val="150000"/>
              </a:lnSpc>
              <a:buFont typeface="Arial" panose="020B0604020202020204" pitchFamily="34" charset="0"/>
              <a:buChar char="•"/>
            </a:pPr>
            <a:endParaRPr lang="he-IL" sz="2400" dirty="0">
              <a:latin typeface="Open Sans Hebrew" panose="00000500000000000000" pitchFamily="2" charset="-79"/>
              <a:cs typeface="Open Sans Hebrew" panose="00000500000000000000" pitchFamily="2" charset="-79"/>
            </a:endParaRPr>
          </a:p>
        </p:txBody>
      </p:sp>
      <p:sp>
        <p:nvSpPr>
          <p:cNvPr id="10" name="TextBox 9"/>
          <p:cNvSpPr txBox="1"/>
          <p:nvPr/>
        </p:nvSpPr>
        <p:spPr>
          <a:xfrm>
            <a:off x="-239998" y="2127089"/>
            <a:ext cx="3035366" cy="3970318"/>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he-IL" sz="2400" dirty="0">
                <a:latin typeface="Open Sans Hebrew" panose="00000500000000000000" pitchFamily="2" charset="-79"/>
                <a:cs typeface="Open Sans Hebrew" panose="00000500000000000000" pitchFamily="2" charset="-79"/>
              </a:rPr>
              <a:t>"חניכה לנשיות"</a:t>
            </a:r>
          </a:p>
          <a:p>
            <a:pPr marL="285750" indent="-285750">
              <a:lnSpc>
                <a:spcPct val="150000"/>
              </a:lnSpc>
              <a:buFont typeface="Arial" panose="020B0604020202020204" pitchFamily="34" charset="0"/>
              <a:buChar char="•"/>
            </a:pPr>
            <a:r>
              <a:rPr lang="he-IL" sz="2400" dirty="0">
                <a:latin typeface="Open Sans Hebrew" panose="00000500000000000000" pitchFamily="2" charset="-79"/>
                <a:cs typeface="Open Sans Hebrew" panose="00000500000000000000" pitchFamily="2" charset="-79"/>
              </a:rPr>
              <a:t>נטייה להצטמצמות ולהתכנסות</a:t>
            </a:r>
          </a:p>
          <a:p>
            <a:pPr marL="285750" indent="-285750">
              <a:lnSpc>
                <a:spcPct val="150000"/>
              </a:lnSpc>
              <a:buFont typeface="Arial" panose="020B0604020202020204" pitchFamily="34" charset="0"/>
              <a:buChar char="•"/>
            </a:pPr>
            <a:r>
              <a:rPr lang="he-IL" sz="2400" dirty="0">
                <a:latin typeface="Open Sans Hebrew" panose="00000500000000000000" pitchFamily="2" charset="-79"/>
                <a:cs typeface="Open Sans Hebrew" panose="00000500000000000000" pitchFamily="2" charset="-79"/>
              </a:rPr>
              <a:t>מצוקה "עמומה"</a:t>
            </a:r>
          </a:p>
          <a:p>
            <a:pPr marL="285750" indent="-285750">
              <a:lnSpc>
                <a:spcPct val="150000"/>
              </a:lnSpc>
              <a:buFont typeface="Arial" panose="020B0604020202020204" pitchFamily="34" charset="0"/>
              <a:buChar char="•"/>
            </a:pPr>
            <a:r>
              <a:rPr lang="he-IL" sz="2400" dirty="0">
                <a:latin typeface="Open Sans Hebrew" panose="00000500000000000000" pitchFamily="2" charset="-79"/>
                <a:cs typeface="Open Sans Hebrew" panose="00000500000000000000" pitchFamily="2" charset="-79"/>
              </a:rPr>
              <a:t>דימוי גוף ומיניות </a:t>
            </a:r>
          </a:p>
          <a:p>
            <a:pPr marL="285750" indent="-285750">
              <a:lnSpc>
                <a:spcPct val="150000"/>
              </a:lnSpc>
              <a:buFont typeface="Arial" panose="020B0604020202020204" pitchFamily="34" charset="0"/>
              <a:buChar char="•"/>
            </a:pPr>
            <a:endParaRPr lang="he-IL" sz="2400" dirty="0">
              <a:latin typeface="Open Sans Hebrew" panose="00000500000000000000" pitchFamily="2" charset="-79"/>
              <a:cs typeface="Open Sans Hebrew" panose="00000500000000000000" pitchFamily="2" charset="-79"/>
            </a:endParaRPr>
          </a:p>
          <a:p>
            <a:pPr marL="285750" indent="-285750">
              <a:lnSpc>
                <a:spcPct val="150000"/>
              </a:lnSpc>
              <a:buFont typeface="Arial" panose="020B0604020202020204" pitchFamily="34" charset="0"/>
              <a:buChar char="•"/>
            </a:pPr>
            <a:endParaRPr lang="he-IL" sz="2400" dirty="0">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1444900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560" y="-4221"/>
            <a:ext cx="10322560" cy="6879986"/>
          </a:xfrm>
          <a:prstGeom prst="rect">
            <a:avLst/>
          </a:prstGeom>
        </p:spPr>
      </p:pic>
      <p:pic>
        <p:nvPicPr>
          <p:cNvPr id="8" name="תמונה 7"/>
          <p:cNvPicPr>
            <a:picLocks noChangeAspect="1"/>
          </p:cNvPicPr>
          <p:nvPr/>
        </p:nvPicPr>
        <p:blipFill rotWithShape="1">
          <a:blip r:embed="rId3" cstate="print">
            <a:extLst>
              <a:ext uri="{28A0092B-C50C-407E-A947-70E740481C1C}">
                <a14:useLocalDpi xmlns:a14="http://schemas.microsoft.com/office/drawing/2010/main" val="0"/>
              </a:ext>
            </a:extLst>
          </a:blip>
          <a:srcRect l="94193"/>
          <a:stretch/>
        </p:blipFill>
        <p:spPr>
          <a:xfrm>
            <a:off x="10871200" y="0"/>
            <a:ext cx="1320800" cy="6879986"/>
          </a:xfrm>
          <a:prstGeom prst="rect">
            <a:avLst/>
          </a:prstGeom>
        </p:spPr>
      </p:pic>
      <p:pic>
        <p:nvPicPr>
          <p:cNvPr id="9" name="תמונה 8"/>
          <p:cNvPicPr>
            <a:picLocks noChangeAspect="1"/>
          </p:cNvPicPr>
          <p:nvPr/>
        </p:nvPicPr>
        <p:blipFill rotWithShape="1">
          <a:blip r:embed="rId3" cstate="print">
            <a:extLst>
              <a:ext uri="{28A0092B-C50C-407E-A947-70E740481C1C}">
                <a14:useLocalDpi xmlns:a14="http://schemas.microsoft.com/office/drawing/2010/main" val="0"/>
              </a:ext>
            </a:extLst>
          </a:blip>
          <a:srcRect r="93307"/>
          <a:stretch/>
        </p:blipFill>
        <p:spPr>
          <a:xfrm>
            <a:off x="-10160" y="-1666"/>
            <a:ext cx="1524000" cy="6879986"/>
          </a:xfrm>
          <a:prstGeom prst="rect">
            <a:avLst/>
          </a:prstGeom>
        </p:spPr>
      </p:pic>
      <p:sp>
        <p:nvSpPr>
          <p:cNvPr id="10" name="TextBox 9"/>
          <p:cNvSpPr txBox="1"/>
          <p:nvPr/>
        </p:nvSpPr>
        <p:spPr>
          <a:xfrm>
            <a:off x="9735820" y="5490567"/>
            <a:ext cx="1513840" cy="954107"/>
          </a:xfrm>
          <a:prstGeom prst="rect">
            <a:avLst/>
          </a:prstGeom>
          <a:noFill/>
        </p:spPr>
        <p:txBody>
          <a:bodyPr wrap="square" rtlCol="1">
            <a:spAutoFit/>
          </a:bodyPr>
          <a:lstStyle/>
          <a:p>
            <a:pPr algn="ctr"/>
            <a:r>
              <a:rPr lang="he-IL" sz="2800" dirty="0">
                <a:latin typeface="Open Sans Hebrew" panose="00000500000000000000" pitchFamily="2" charset="-79"/>
                <a:cs typeface="Open Sans Hebrew" panose="00000500000000000000" pitchFamily="2" charset="-79"/>
              </a:rPr>
              <a:t>חיזור ודבקות</a:t>
            </a:r>
          </a:p>
        </p:txBody>
      </p:sp>
      <p:sp>
        <p:nvSpPr>
          <p:cNvPr id="11" name="TextBox 10"/>
          <p:cNvSpPr txBox="1"/>
          <p:nvPr/>
        </p:nvSpPr>
        <p:spPr>
          <a:xfrm>
            <a:off x="10276840" y="3842835"/>
            <a:ext cx="1513840" cy="954107"/>
          </a:xfrm>
          <a:prstGeom prst="rect">
            <a:avLst/>
          </a:prstGeom>
          <a:noFill/>
        </p:spPr>
        <p:txBody>
          <a:bodyPr wrap="square" rtlCol="1">
            <a:spAutoFit/>
          </a:bodyPr>
          <a:lstStyle/>
          <a:p>
            <a:pPr algn="ctr"/>
            <a:r>
              <a:rPr lang="he-IL" sz="2800" dirty="0">
                <a:latin typeface="Open Sans Hebrew" panose="00000500000000000000" pitchFamily="2" charset="-79"/>
                <a:cs typeface="Open Sans Hebrew" panose="00000500000000000000" pitchFamily="2" charset="-79"/>
              </a:rPr>
              <a:t>אמונה </a:t>
            </a:r>
            <a:r>
              <a:rPr lang="he-IL" sz="2800" dirty="0" err="1">
                <a:latin typeface="Open Sans Hebrew" panose="00000500000000000000" pitchFamily="2" charset="-79"/>
                <a:cs typeface="Open Sans Hebrew" panose="00000500000000000000" pitchFamily="2" charset="-79"/>
              </a:rPr>
              <a:t>אמיתית</a:t>
            </a:r>
            <a:endParaRPr lang="he-IL" sz="2800" dirty="0">
              <a:latin typeface="Open Sans Hebrew" panose="00000500000000000000" pitchFamily="2" charset="-79"/>
              <a:cs typeface="Open Sans Hebrew" panose="00000500000000000000" pitchFamily="2" charset="-79"/>
            </a:endParaRPr>
          </a:p>
        </p:txBody>
      </p:sp>
      <p:sp>
        <p:nvSpPr>
          <p:cNvPr id="12" name="TextBox 11"/>
          <p:cNvSpPr txBox="1"/>
          <p:nvPr/>
        </p:nvSpPr>
        <p:spPr>
          <a:xfrm>
            <a:off x="543560" y="5059680"/>
            <a:ext cx="1727200" cy="1384995"/>
          </a:xfrm>
          <a:prstGeom prst="rect">
            <a:avLst/>
          </a:prstGeom>
          <a:noFill/>
        </p:spPr>
        <p:txBody>
          <a:bodyPr wrap="square" rtlCol="1">
            <a:spAutoFit/>
          </a:bodyPr>
          <a:lstStyle/>
          <a:p>
            <a:pPr algn="ctr"/>
            <a:r>
              <a:rPr lang="he-IL" sz="2800" dirty="0">
                <a:latin typeface="Open Sans Hebrew" panose="00000500000000000000" pitchFamily="2" charset="-79"/>
                <a:cs typeface="Open Sans Hebrew" panose="00000500000000000000" pitchFamily="2" charset="-79"/>
              </a:rPr>
              <a:t>התמקדות בהצלחות ובכוחות</a:t>
            </a:r>
          </a:p>
        </p:txBody>
      </p:sp>
      <p:sp>
        <p:nvSpPr>
          <p:cNvPr id="13" name="TextBox 12"/>
          <p:cNvSpPr txBox="1"/>
          <p:nvPr/>
        </p:nvSpPr>
        <p:spPr>
          <a:xfrm>
            <a:off x="6263640" y="1046480"/>
            <a:ext cx="1513840" cy="523220"/>
          </a:xfrm>
          <a:prstGeom prst="rect">
            <a:avLst/>
          </a:prstGeom>
          <a:noFill/>
        </p:spPr>
        <p:txBody>
          <a:bodyPr wrap="square" rtlCol="1">
            <a:spAutoFit/>
          </a:bodyPr>
          <a:lstStyle/>
          <a:p>
            <a:pPr algn="ctr"/>
            <a:r>
              <a:rPr lang="he-IL" sz="2800" dirty="0">
                <a:latin typeface="Open Sans Hebrew" panose="00000500000000000000" pitchFamily="2" charset="-79"/>
                <a:cs typeface="Open Sans Hebrew" panose="00000500000000000000" pitchFamily="2" charset="-79"/>
              </a:rPr>
              <a:t>הקשבה</a:t>
            </a:r>
          </a:p>
        </p:txBody>
      </p:sp>
      <p:sp>
        <p:nvSpPr>
          <p:cNvPr id="14" name="TextBox 13"/>
          <p:cNvSpPr txBox="1"/>
          <p:nvPr/>
        </p:nvSpPr>
        <p:spPr>
          <a:xfrm>
            <a:off x="2270760" y="1442253"/>
            <a:ext cx="1513840" cy="954107"/>
          </a:xfrm>
          <a:prstGeom prst="rect">
            <a:avLst/>
          </a:prstGeom>
          <a:noFill/>
        </p:spPr>
        <p:txBody>
          <a:bodyPr wrap="square" rtlCol="1">
            <a:spAutoFit/>
          </a:bodyPr>
          <a:lstStyle/>
          <a:p>
            <a:pPr algn="ctr"/>
            <a:r>
              <a:rPr lang="he-IL" sz="2800" dirty="0">
                <a:latin typeface="Open Sans Hebrew" panose="00000500000000000000" pitchFamily="2" charset="-79"/>
                <a:cs typeface="Open Sans Hebrew" panose="00000500000000000000" pitchFamily="2" charset="-79"/>
              </a:rPr>
              <a:t>גובה העיניים</a:t>
            </a:r>
          </a:p>
        </p:txBody>
      </p:sp>
      <p:sp>
        <p:nvSpPr>
          <p:cNvPr id="15" name="TextBox 14"/>
          <p:cNvSpPr txBox="1"/>
          <p:nvPr/>
        </p:nvSpPr>
        <p:spPr>
          <a:xfrm>
            <a:off x="9088120" y="1657697"/>
            <a:ext cx="1513840" cy="523220"/>
          </a:xfrm>
          <a:prstGeom prst="rect">
            <a:avLst/>
          </a:prstGeom>
          <a:noFill/>
        </p:spPr>
        <p:txBody>
          <a:bodyPr wrap="square" rtlCol="1">
            <a:spAutoFit/>
          </a:bodyPr>
          <a:lstStyle/>
          <a:p>
            <a:pPr algn="ctr"/>
            <a:r>
              <a:rPr lang="he-IL" sz="2800" dirty="0">
                <a:latin typeface="Open Sans Hebrew" panose="00000500000000000000" pitchFamily="2" charset="-79"/>
                <a:cs typeface="Open Sans Hebrew" panose="00000500000000000000" pitchFamily="2" charset="-79"/>
              </a:rPr>
              <a:t>גבולות</a:t>
            </a:r>
          </a:p>
        </p:txBody>
      </p:sp>
      <p:sp>
        <p:nvSpPr>
          <p:cNvPr id="16" name="TextBox 15"/>
          <p:cNvSpPr txBox="1"/>
          <p:nvPr/>
        </p:nvSpPr>
        <p:spPr>
          <a:xfrm>
            <a:off x="2374900" y="3435772"/>
            <a:ext cx="1513840" cy="954107"/>
          </a:xfrm>
          <a:prstGeom prst="rect">
            <a:avLst/>
          </a:prstGeom>
          <a:noFill/>
        </p:spPr>
        <p:txBody>
          <a:bodyPr wrap="square" rtlCol="1">
            <a:spAutoFit/>
          </a:bodyPr>
          <a:lstStyle/>
          <a:p>
            <a:pPr algn="ctr"/>
            <a:r>
              <a:rPr lang="he-IL" sz="2800" dirty="0">
                <a:latin typeface="Open Sans Hebrew" panose="00000500000000000000" pitchFamily="2" charset="-79"/>
                <a:cs typeface="Open Sans Hebrew" panose="00000500000000000000" pitchFamily="2" charset="-79"/>
              </a:rPr>
              <a:t>חופש בחירה</a:t>
            </a:r>
          </a:p>
        </p:txBody>
      </p:sp>
    </p:spTree>
    <p:extLst>
      <p:ext uri="{BB962C8B-B14F-4D97-AF65-F5344CB8AC3E}">
        <p14:creationId xmlns:p14="http://schemas.microsoft.com/office/powerpoint/2010/main" val="14749997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down)">
                                      <p:cBhvr>
                                        <p:cTn id="97" dur="580">
                                          <p:stCondLst>
                                            <p:cond delay="0"/>
                                          </p:stCondLst>
                                        </p:cTn>
                                        <p:tgtEl>
                                          <p:spTgt spid="16"/>
                                        </p:tgtEl>
                                      </p:cBhvr>
                                    </p:animEffect>
                                    <p:anim calcmode="lin" valueType="num">
                                      <p:cBhvr>
                                        <p:cTn id="9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3" dur="26">
                                          <p:stCondLst>
                                            <p:cond delay="650"/>
                                          </p:stCondLst>
                                        </p:cTn>
                                        <p:tgtEl>
                                          <p:spTgt spid="16"/>
                                        </p:tgtEl>
                                      </p:cBhvr>
                                      <p:to x="100000" y="60000"/>
                                    </p:animScale>
                                    <p:animScale>
                                      <p:cBhvr>
                                        <p:cTn id="104" dur="166" decel="50000">
                                          <p:stCondLst>
                                            <p:cond delay="676"/>
                                          </p:stCondLst>
                                        </p:cTn>
                                        <p:tgtEl>
                                          <p:spTgt spid="16"/>
                                        </p:tgtEl>
                                      </p:cBhvr>
                                      <p:to x="100000" y="100000"/>
                                    </p:animScale>
                                    <p:animScale>
                                      <p:cBhvr>
                                        <p:cTn id="105" dur="26">
                                          <p:stCondLst>
                                            <p:cond delay="1312"/>
                                          </p:stCondLst>
                                        </p:cTn>
                                        <p:tgtEl>
                                          <p:spTgt spid="16"/>
                                        </p:tgtEl>
                                      </p:cBhvr>
                                      <p:to x="100000" y="80000"/>
                                    </p:animScale>
                                    <p:animScale>
                                      <p:cBhvr>
                                        <p:cTn id="106" dur="166" decel="50000">
                                          <p:stCondLst>
                                            <p:cond delay="1338"/>
                                          </p:stCondLst>
                                        </p:cTn>
                                        <p:tgtEl>
                                          <p:spTgt spid="16"/>
                                        </p:tgtEl>
                                      </p:cBhvr>
                                      <p:to x="100000" y="100000"/>
                                    </p:animScale>
                                    <p:animScale>
                                      <p:cBhvr>
                                        <p:cTn id="107" dur="26">
                                          <p:stCondLst>
                                            <p:cond delay="1642"/>
                                          </p:stCondLst>
                                        </p:cTn>
                                        <p:tgtEl>
                                          <p:spTgt spid="16"/>
                                        </p:tgtEl>
                                      </p:cBhvr>
                                      <p:to x="100000" y="90000"/>
                                    </p:animScale>
                                    <p:animScale>
                                      <p:cBhvr>
                                        <p:cTn id="108" dur="166" decel="50000">
                                          <p:stCondLst>
                                            <p:cond delay="1668"/>
                                          </p:stCondLst>
                                        </p:cTn>
                                        <p:tgtEl>
                                          <p:spTgt spid="16"/>
                                        </p:tgtEl>
                                      </p:cBhvr>
                                      <p:to x="100000" y="100000"/>
                                    </p:animScale>
                                    <p:animScale>
                                      <p:cBhvr>
                                        <p:cTn id="109" dur="26">
                                          <p:stCondLst>
                                            <p:cond delay="1808"/>
                                          </p:stCondLst>
                                        </p:cTn>
                                        <p:tgtEl>
                                          <p:spTgt spid="16"/>
                                        </p:tgtEl>
                                      </p:cBhvr>
                                      <p:to x="100000" y="95000"/>
                                    </p:animScale>
                                    <p:animScale>
                                      <p:cBhvr>
                                        <p:cTn id="110" dur="166" decel="50000">
                                          <p:stCondLst>
                                            <p:cond delay="1834"/>
                                          </p:stCondLst>
                                        </p:cTn>
                                        <p:tgtEl>
                                          <p:spTgt spid="16"/>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wipe(down)">
                                      <p:cBhvr>
                                        <p:cTn id="115" dur="580">
                                          <p:stCondLst>
                                            <p:cond delay="0"/>
                                          </p:stCondLst>
                                        </p:cTn>
                                        <p:tgtEl>
                                          <p:spTgt spid="12"/>
                                        </p:tgtEl>
                                      </p:cBhvr>
                                    </p:animEffect>
                                    <p:anim calcmode="lin" valueType="num">
                                      <p:cBhvr>
                                        <p:cTn id="1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1" dur="26">
                                          <p:stCondLst>
                                            <p:cond delay="650"/>
                                          </p:stCondLst>
                                        </p:cTn>
                                        <p:tgtEl>
                                          <p:spTgt spid="12"/>
                                        </p:tgtEl>
                                      </p:cBhvr>
                                      <p:to x="100000" y="60000"/>
                                    </p:animScale>
                                    <p:animScale>
                                      <p:cBhvr>
                                        <p:cTn id="122" dur="166" decel="50000">
                                          <p:stCondLst>
                                            <p:cond delay="676"/>
                                          </p:stCondLst>
                                        </p:cTn>
                                        <p:tgtEl>
                                          <p:spTgt spid="12"/>
                                        </p:tgtEl>
                                      </p:cBhvr>
                                      <p:to x="100000" y="100000"/>
                                    </p:animScale>
                                    <p:animScale>
                                      <p:cBhvr>
                                        <p:cTn id="123" dur="26">
                                          <p:stCondLst>
                                            <p:cond delay="1312"/>
                                          </p:stCondLst>
                                        </p:cTn>
                                        <p:tgtEl>
                                          <p:spTgt spid="12"/>
                                        </p:tgtEl>
                                      </p:cBhvr>
                                      <p:to x="100000" y="80000"/>
                                    </p:animScale>
                                    <p:animScale>
                                      <p:cBhvr>
                                        <p:cTn id="124" dur="166" decel="50000">
                                          <p:stCondLst>
                                            <p:cond delay="1338"/>
                                          </p:stCondLst>
                                        </p:cTn>
                                        <p:tgtEl>
                                          <p:spTgt spid="12"/>
                                        </p:tgtEl>
                                      </p:cBhvr>
                                      <p:to x="100000" y="100000"/>
                                    </p:animScale>
                                    <p:animScale>
                                      <p:cBhvr>
                                        <p:cTn id="125" dur="26">
                                          <p:stCondLst>
                                            <p:cond delay="1642"/>
                                          </p:stCondLst>
                                        </p:cTn>
                                        <p:tgtEl>
                                          <p:spTgt spid="12"/>
                                        </p:tgtEl>
                                      </p:cBhvr>
                                      <p:to x="100000" y="90000"/>
                                    </p:animScale>
                                    <p:animScale>
                                      <p:cBhvr>
                                        <p:cTn id="126" dur="166" decel="50000">
                                          <p:stCondLst>
                                            <p:cond delay="1668"/>
                                          </p:stCondLst>
                                        </p:cTn>
                                        <p:tgtEl>
                                          <p:spTgt spid="12"/>
                                        </p:tgtEl>
                                      </p:cBhvr>
                                      <p:to x="100000" y="100000"/>
                                    </p:animScale>
                                    <p:animScale>
                                      <p:cBhvr>
                                        <p:cTn id="127" dur="26">
                                          <p:stCondLst>
                                            <p:cond delay="1808"/>
                                          </p:stCondLst>
                                        </p:cTn>
                                        <p:tgtEl>
                                          <p:spTgt spid="12"/>
                                        </p:tgtEl>
                                      </p:cBhvr>
                                      <p:to x="100000" y="95000"/>
                                    </p:animScale>
                                    <p:animScale>
                                      <p:cBhvr>
                                        <p:cTn id="12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תוצאת תמונה עבור נוער בסיכון">
            <a:extLst>
              <a:ext uri="{FF2B5EF4-FFF2-40B4-BE49-F238E27FC236}">
                <a16:creationId xmlns:a16="http://schemas.microsoft.com/office/drawing/2014/main" id="{BD2EC6A7-9738-450D-B3A4-D52216F72C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9"/>
          <a:stretch/>
        </p:blipFill>
        <p:spPr bwMode="auto">
          <a:xfrm>
            <a:off x="-1504"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4">
            <a:extLst>
              <a:ext uri="{FF2B5EF4-FFF2-40B4-BE49-F238E27FC236}">
                <a16:creationId xmlns:a16="http://schemas.microsoft.com/office/drawing/2014/main" id="{49DA29D6-3CC0-4786-AA6E-75AFA57A85C4}"/>
              </a:ext>
            </a:extLst>
          </p:cNvPr>
          <p:cNvSpPr txBox="1"/>
          <p:nvPr/>
        </p:nvSpPr>
        <p:spPr>
          <a:xfrm>
            <a:off x="4655103" y="706724"/>
            <a:ext cx="7387421" cy="5816977"/>
          </a:xfrm>
          <a:prstGeom prst="rect">
            <a:avLst/>
          </a:prstGeom>
          <a:noFill/>
        </p:spPr>
        <p:txBody>
          <a:bodyPr wrap="square" rtlCol="1">
            <a:spAutoFit/>
          </a:bodyPr>
          <a:lstStyle/>
          <a:p>
            <a:pPr marL="342900" indent="-342900">
              <a:buFont typeface="Arial" panose="020B0604020202020204" pitchFamily="34" charset="0"/>
              <a:buChar char="•"/>
            </a:pPr>
            <a:r>
              <a:rPr lang="he-IL" sz="3600" b="1" dirty="0" err="1">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אמיל"י</a:t>
            </a: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נראה לך? למה מה אני פראייר?</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גם ככה יהיו לי נתונים על הפנים..</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אני הולך לעשות כסף..</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רק מג"ב או עוקץ...</a:t>
            </a:r>
          </a:p>
          <a:p>
            <a:pPr marL="342900" indent="-342900">
              <a:buFont typeface="Arial" panose="020B0604020202020204" pitchFamily="34" charset="0"/>
              <a:buChar char="•"/>
            </a:pPr>
            <a:r>
              <a:rPr lang="he-IL" sz="3600" b="1" dirty="0" err="1">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מה..אני</a:t>
            </a: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 יכול להיות טייס?</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ז** אני תורם למדינה...למה מה קיבלתי ממנה?</a:t>
            </a:r>
          </a:p>
          <a:p>
            <a:pPr marL="342900" indent="-342900">
              <a:buFont typeface="Arial" panose="020B0604020202020204" pitchFamily="34" charset="0"/>
              <a:buChar char="•"/>
            </a:pPr>
            <a:r>
              <a:rPr lang="he-IL" sz="3600" b="1" dirty="0">
                <a:solidFill>
                  <a:srgbClr val="C00000"/>
                </a:solidFill>
                <a:effectLst>
                  <a:outerShdw blurRad="38100" dist="38100" dir="2700000" algn="tl">
                    <a:srgbClr val="000000">
                      <a:alpha val="43137"/>
                    </a:srgbClr>
                  </a:outerShdw>
                </a:effectLst>
                <a:latin typeface="Open Sans Hebrew" panose="00000500000000000000" pitchFamily="2" charset="-79"/>
                <a:cs typeface="Open Sans Hebrew" panose="00000500000000000000" pitchFamily="2" charset="-79"/>
              </a:rPr>
              <a:t>הבנתי מחבר שזה הכי קל להשתחרר</a:t>
            </a:r>
          </a:p>
          <a:p>
            <a:endParaRPr lang="he-IL" sz="2400" b="1" dirty="0">
              <a:solidFill>
                <a:srgbClr val="C00000"/>
              </a:solidFill>
              <a:latin typeface="Open Sans Hebrew" panose="00000500000000000000" pitchFamily="2" charset="-79"/>
              <a:cs typeface="Open Sans Hebrew" panose="00000500000000000000" pitchFamily="2" charset="-79"/>
            </a:endParaRPr>
          </a:p>
          <a:p>
            <a:pPr marL="342900" indent="-342900">
              <a:buFont typeface="Arial" panose="020B0604020202020204" pitchFamily="34" charset="0"/>
              <a:buChar char="•"/>
            </a:pPr>
            <a:endParaRPr lang="he-IL" sz="2400" b="1" dirty="0">
              <a:solidFill>
                <a:srgbClr val="C00000"/>
              </a:solidFill>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1114904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תוצאת תמונה עבור מטרה">
            <a:extLst>
              <a:ext uri="{FF2B5EF4-FFF2-40B4-BE49-F238E27FC236}">
                <a16:creationId xmlns:a16="http://schemas.microsoft.com/office/drawing/2014/main" id="{421AF4FC-7A7E-47A2-8B78-AE87E538F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33347"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4">
            <a:extLst>
              <a:ext uri="{FF2B5EF4-FFF2-40B4-BE49-F238E27FC236}">
                <a16:creationId xmlns:a16="http://schemas.microsoft.com/office/drawing/2014/main" id="{B027B8E1-886F-4FA4-95C1-2FDDA76BAD1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err="1">
                <a:solidFill>
                  <a:schemeClr val="tx1">
                    <a:lumMod val="85000"/>
                    <a:lumOff val="15000"/>
                  </a:schemeClr>
                </a:solidFill>
                <a:highlight>
                  <a:srgbClr val="A5A5A5"/>
                </a:highlight>
                <a:latin typeface="+mj-lt"/>
                <a:ea typeface="+mj-ea"/>
                <a:cs typeface="+mj-cs"/>
              </a:rPr>
              <a:t>מטרה</a:t>
            </a:r>
            <a:r>
              <a:rPr lang="en-US" sz="3600" b="1" dirty="0">
                <a:solidFill>
                  <a:schemeClr val="tx1">
                    <a:lumMod val="85000"/>
                    <a:lumOff val="15000"/>
                  </a:schemeClr>
                </a:solidFill>
                <a:highlight>
                  <a:srgbClr val="A5A5A5"/>
                </a:highlight>
                <a:latin typeface="+mj-lt"/>
                <a:ea typeface="+mj-ea"/>
                <a:cs typeface="+mj-cs"/>
              </a:rPr>
              <a:t>: </a:t>
            </a:r>
            <a:r>
              <a:rPr lang="en-US" sz="3600" b="1" dirty="0" err="1">
                <a:solidFill>
                  <a:schemeClr val="tx1">
                    <a:lumMod val="85000"/>
                    <a:lumOff val="15000"/>
                  </a:schemeClr>
                </a:solidFill>
                <a:highlight>
                  <a:srgbClr val="A5A5A5"/>
                </a:highlight>
                <a:latin typeface="+mj-lt"/>
                <a:ea typeface="+mj-ea"/>
                <a:cs typeface="+mj-cs"/>
              </a:rPr>
              <a:t>שכל</a:t>
            </a:r>
            <a:r>
              <a:rPr lang="en-US" sz="3600" b="1" dirty="0">
                <a:solidFill>
                  <a:schemeClr val="tx1">
                    <a:lumMod val="85000"/>
                    <a:lumOff val="15000"/>
                  </a:schemeClr>
                </a:solidFill>
                <a:highlight>
                  <a:srgbClr val="A5A5A5"/>
                </a:highlight>
                <a:latin typeface="+mj-lt"/>
                <a:ea typeface="+mj-ea"/>
                <a:cs typeface="+mj-cs"/>
              </a:rPr>
              <a:t> </a:t>
            </a:r>
            <a:r>
              <a:rPr lang="en-US" sz="3600" b="1" dirty="0" err="1">
                <a:solidFill>
                  <a:schemeClr val="tx1">
                    <a:lumMod val="85000"/>
                    <a:lumOff val="15000"/>
                  </a:schemeClr>
                </a:solidFill>
                <a:highlight>
                  <a:srgbClr val="A5A5A5"/>
                </a:highlight>
                <a:latin typeface="+mj-lt"/>
                <a:ea typeface="+mj-ea"/>
                <a:cs typeface="+mj-cs"/>
              </a:rPr>
              <a:t>חניך</a:t>
            </a:r>
            <a:r>
              <a:rPr lang="en-US" sz="3600" b="1" dirty="0">
                <a:solidFill>
                  <a:schemeClr val="tx1">
                    <a:lumMod val="85000"/>
                    <a:lumOff val="15000"/>
                  </a:schemeClr>
                </a:solidFill>
                <a:highlight>
                  <a:srgbClr val="A5A5A5"/>
                </a:highlight>
                <a:latin typeface="+mj-lt"/>
                <a:ea typeface="+mj-ea"/>
                <a:cs typeface="+mj-cs"/>
              </a:rPr>
              <a:t> </a:t>
            </a:r>
            <a:r>
              <a:rPr lang="en-US" sz="3600" b="1" dirty="0" err="1">
                <a:solidFill>
                  <a:schemeClr val="tx1">
                    <a:lumMod val="85000"/>
                    <a:lumOff val="15000"/>
                  </a:schemeClr>
                </a:solidFill>
                <a:highlight>
                  <a:srgbClr val="A5A5A5"/>
                </a:highlight>
                <a:latin typeface="+mj-lt"/>
                <a:ea typeface="+mj-ea"/>
                <a:cs typeface="+mj-cs"/>
              </a:rPr>
              <a:t>ייקח</a:t>
            </a:r>
            <a:r>
              <a:rPr lang="en-US" sz="3600" b="1" dirty="0">
                <a:solidFill>
                  <a:schemeClr val="tx1">
                    <a:lumMod val="85000"/>
                    <a:lumOff val="15000"/>
                  </a:schemeClr>
                </a:solidFill>
                <a:highlight>
                  <a:srgbClr val="A5A5A5"/>
                </a:highlight>
                <a:latin typeface="+mj-lt"/>
                <a:ea typeface="+mj-ea"/>
                <a:cs typeface="+mj-cs"/>
              </a:rPr>
              <a:t> </a:t>
            </a:r>
            <a:r>
              <a:rPr lang="en-US" sz="3600" b="1" dirty="0" err="1">
                <a:solidFill>
                  <a:schemeClr val="tx1">
                    <a:lumMod val="85000"/>
                    <a:lumOff val="15000"/>
                  </a:schemeClr>
                </a:solidFill>
                <a:highlight>
                  <a:srgbClr val="A5A5A5"/>
                </a:highlight>
                <a:latin typeface="+mj-lt"/>
                <a:ea typeface="+mj-ea"/>
                <a:cs typeface="+mj-cs"/>
              </a:rPr>
              <a:t>אחריות</a:t>
            </a:r>
            <a:r>
              <a:rPr lang="en-US" sz="3600" b="1" dirty="0">
                <a:solidFill>
                  <a:schemeClr val="tx1">
                    <a:lumMod val="85000"/>
                    <a:lumOff val="15000"/>
                  </a:schemeClr>
                </a:solidFill>
                <a:highlight>
                  <a:srgbClr val="A5A5A5"/>
                </a:highlight>
                <a:latin typeface="+mj-lt"/>
                <a:ea typeface="+mj-ea"/>
                <a:cs typeface="+mj-cs"/>
              </a:rPr>
              <a:t> </a:t>
            </a:r>
            <a:r>
              <a:rPr lang="en-US" sz="3600" b="1" dirty="0" err="1">
                <a:solidFill>
                  <a:schemeClr val="tx1">
                    <a:lumMod val="85000"/>
                    <a:lumOff val="15000"/>
                  </a:schemeClr>
                </a:solidFill>
                <a:highlight>
                  <a:srgbClr val="A5A5A5"/>
                </a:highlight>
                <a:latin typeface="+mj-lt"/>
                <a:ea typeface="+mj-ea"/>
                <a:cs typeface="+mj-cs"/>
              </a:rPr>
              <a:t>על</a:t>
            </a:r>
            <a:r>
              <a:rPr lang="en-US" sz="3600" b="1" dirty="0">
                <a:solidFill>
                  <a:schemeClr val="tx1">
                    <a:lumMod val="85000"/>
                    <a:lumOff val="15000"/>
                  </a:schemeClr>
                </a:solidFill>
                <a:highlight>
                  <a:srgbClr val="A5A5A5"/>
                </a:highlight>
                <a:latin typeface="+mj-lt"/>
                <a:ea typeface="+mj-ea"/>
                <a:cs typeface="+mj-cs"/>
              </a:rPr>
              <a:t> </a:t>
            </a:r>
            <a:r>
              <a:rPr lang="en-US" sz="3600" b="1" dirty="0" err="1">
                <a:solidFill>
                  <a:schemeClr val="tx1">
                    <a:lumMod val="85000"/>
                    <a:lumOff val="15000"/>
                  </a:schemeClr>
                </a:solidFill>
                <a:highlight>
                  <a:srgbClr val="A5A5A5"/>
                </a:highlight>
                <a:latin typeface="+mj-lt"/>
                <a:ea typeface="+mj-ea"/>
                <a:cs typeface="+mj-cs"/>
              </a:rPr>
              <a:t>תהליך</a:t>
            </a:r>
            <a:r>
              <a:rPr lang="en-US" sz="3600" b="1" dirty="0">
                <a:solidFill>
                  <a:schemeClr val="tx1">
                    <a:lumMod val="85000"/>
                    <a:lumOff val="15000"/>
                  </a:schemeClr>
                </a:solidFill>
                <a:highlight>
                  <a:srgbClr val="A5A5A5"/>
                </a:highlight>
                <a:latin typeface="+mj-lt"/>
                <a:ea typeface="+mj-ea"/>
                <a:cs typeface="+mj-cs"/>
              </a:rPr>
              <a:t> </a:t>
            </a:r>
            <a:r>
              <a:rPr lang="en-US" sz="3600" b="1" dirty="0" err="1">
                <a:solidFill>
                  <a:schemeClr val="tx1">
                    <a:lumMod val="85000"/>
                    <a:lumOff val="15000"/>
                  </a:schemeClr>
                </a:solidFill>
                <a:highlight>
                  <a:srgbClr val="A5A5A5"/>
                </a:highlight>
                <a:latin typeface="+mj-lt"/>
                <a:ea typeface="+mj-ea"/>
                <a:cs typeface="+mj-cs"/>
              </a:rPr>
              <a:t>המיון</a:t>
            </a:r>
            <a:r>
              <a:rPr lang="en-US" sz="3600" b="1" dirty="0">
                <a:solidFill>
                  <a:schemeClr val="tx1">
                    <a:lumMod val="85000"/>
                    <a:lumOff val="15000"/>
                  </a:schemeClr>
                </a:solidFill>
                <a:highlight>
                  <a:srgbClr val="A5A5A5"/>
                </a:highlight>
                <a:latin typeface="+mj-lt"/>
                <a:ea typeface="+mj-ea"/>
                <a:cs typeface="+mj-cs"/>
              </a:rPr>
              <a:t> </a:t>
            </a:r>
            <a:r>
              <a:rPr lang="en-US" sz="3600" b="1" dirty="0" err="1">
                <a:solidFill>
                  <a:schemeClr val="tx1">
                    <a:lumMod val="85000"/>
                    <a:lumOff val="15000"/>
                  </a:schemeClr>
                </a:solidFill>
                <a:highlight>
                  <a:srgbClr val="A5A5A5"/>
                </a:highlight>
                <a:latin typeface="+mj-lt"/>
                <a:ea typeface="+mj-ea"/>
                <a:cs typeface="+mj-cs"/>
              </a:rPr>
              <a:t>שלו</a:t>
            </a:r>
            <a:r>
              <a:rPr lang="en-US" sz="3600" b="1" dirty="0">
                <a:solidFill>
                  <a:schemeClr val="tx1">
                    <a:lumMod val="85000"/>
                    <a:lumOff val="15000"/>
                  </a:schemeClr>
                </a:solidFill>
                <a:highlight>
                  <a:srgbClr val="A5A5A5"/>
                </a:highlight>
                <a:latin typeface="+mj-lt"/>
                <a:ea typeface="+mj-ea"/>
                <a:cs typeface="+mj-cs"/>
              </a:rPr>
              <a:t> !</a:t>
            </a:r>
          </a:p>
        </p:txBody>
      </p:sp>
      <p:cxnSp>
        <p:nvCxnSpPr>
          <p:cNvPr id="139" name="Straight Connector 13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64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720" y="-10993"/>
            <a:ext cx="10322559" cy="6879985"/>
          </a:xfrm>
          <a:prstGeom prst="rect">
            <a:avLst/>
          </a:prstGeom>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97343"/>
          <a:stretch/>
        </p:blipFill>
        <p:spPr>
          <a:xfrm>
            <a:off x="10982960" y="-21985"/>
            <a:ext cx="1209040" cy="6879985"/>
          </a:xfrm>
          <a:prstGeom prst="rect">
            <a:avLst/>
          </a:prstGeom>
        </p:spPr>
      </p:pic>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r="92815"/>
          <a:stretch/>
        </p:blipFill>
        <p:spPr>
          <a:xfrm>
            <a:off x="-1" y="-22817"/>
            <a:ext cx="1676402" cy="6879985"/>
          </a:xfrm>
          <a:prstGeom prst="rect">
            <a:avLst/>
          </a:prstGeom>
        </p:spPr>
      </p:pic>
      <p:sp>
        <p:nvSpPr>
          <p:cNvPr id="7" name="מלבן 6"/>
          <p:cNvSpPr/>
          <p:nvPr/>
        </p:nvSpPr>
        <p:spPr>
          <a:xfrm>
            <a:off x="8094979" y="2359126"/>
            <a:ext cx="3713480" cy="3046988"/>
          </a:xfrm>
          <a:prstGeom prst="rect">
            <a:avLst/>
          </a:prstGeom>
        </p:spPr>
        <p:txBody>
          <a:bodyPr wrap="square">
            <a:spAutoFit/>
          </a:bodyPr>
          <a:lstStyle/>
          <a:p>
            <a:pPr>
              <a:lnSpc>
                <a:spcPct val="200000"/>
              </a:lnSpc>
            </a:pPr>
            <a:r>
              <a:rPr lang="he-IL" sz="2400" b="0" i="0" dirty="0">
                <a:solidFill>
                  <a:srgbClr val="000000"/>
                </a:solidFill>
                <a:effectLst/>
                <a:latin typeface="Open Sans Hebrew" panose="00000500000000000000" pitchFamily="2" charset="-79"/>
                <a:cs typeface="Open Sans Hebrew" panose="00000500000000000000" pitchFamily="2" charset="-79"/>
              </a:rPr>
              <a:t>"שידליקו שלהבת קטנטונת, </a:t>
            </a:r>
          </a:p>
          <a:p>
            <a:pPr>
              <a:lnSpc>
                <a:spcPct val="200000"/>
              </a:lnSpc>
            </a:pPr>
            <a:r>
              <a:rPr lang="he-IL" sz="2400" b="0" i="0" dirty="0">
                <a:solidFill>
                  <a:srgbClr val="000000"/>
                </a:solidFill>
                <a:effectLst/>
                <a:latin typeface="Open Sans Hebrew" panose="00000500000000000000" pitchFamily="2" charset="-79"/>
                <a:cs typeface="Open Sans Hebrew" panose="00000500000000000000" pitchFamily="2" charset="-79"/>
              </a:rPr>
              <a:t>שתבוא ותביס את השחור,</a:t>
            </a:r>
          </a:p>
          <a:p>
            <a:pPr>
              <a:lnSpc>
                <a:spcPct val="200000"/>
              </a:lnSpc>
            </a:pPr>
            <a:r>
              <a:rPr lang="he-IL" sz="2400" dirty="0">
                <a:solidFill>
                  <a:srgbClr val="000000"/>
                </a:solidFill>
                <a:latin typeface="Open Sans Hebrew" panose="00000500000000000000" pitchFamily="2" charset="-79"/>
                <a:cs typeface="Open Sans Hebrew" panose="00000500000000000000" pitchFamily="2" charset="-79"/>
              </a:rPr>
              <a:t>ופתאום מראה מחזה איזה יופי, </a:t>
            </a:r>
          </a:p>
          <a:p>
            <a:pPr>
              <a:lnSpc>
                <a:spcPct val="200000"/>
              </a:lnSpc>
            </a:pPr>
            <a:endParaRPr lang="he-IL" sz="2400" dirty="0">
              <a:latin typeface="Open Sans Hebrew" panose="00000500000000000000" pitchFamily="2" charset="-79"/>
              <a:cs typeface="Open Sans Hebrew" panose="00000500000000000000" pitchFamily="2" charset="-79"/>
            </a:endParaRPr>
          </a:p>
        </p:txBody>
      </p:sp>
      <p:sp>
        <p:nvSpPr>
          <p:cNvPr id="8" name="מלבן 7"/>
          <p:cNvSpPr/>
          <p:nvPr/>
        </p:nvSpPr>
        <p:spPr>
          <a:xfrm>
            <a:off x="271780" y="1037225"/>
            <a:ext cx="4157979" cy="936923"/>
          </a:xfrm>
          <a:prstGeom prst="rect">
            <a:avLst/>
          </a:prstGeom>
        </p:spPr>
        <p:txBody>
          <a:bodyPr wrap="square">
            <a:spAutoFit/>
          </a:bodyPr>
          <a:lstStyle/>
          <a:p>
            <a:pPr>
              <a:lnSpc>
                <a:spcPct val="200000"/>
              </a:lnSpc>
            </a:pPr>
            <a:r>
              <a:rPr lang="he-IL" sz="3200" dirty="0">
                <a:solidFill>
                  <a:srgbClr val="000000"/>
                </a:solidFill>
                <a:latin typeface="Open Sans Hebrew" panose="00000500000000000000" pitchFamily="2" charset="-79"/>
                <a:cs typeface="Open Sans Hebrew" panose="00000500000000000000" pitchFamily="2" charset="-79"/>
              </a:rPr>
              <a:t>אני עף ועולה מן הבור..."</a:t>
            </a:r>
            <a:endParaRPr lang="he-IL" sz="3200" dirty="0">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2559834128"/>
      </p:ext>
    </p:extLst>
  </p:cSld>
  <p:clrMapOvr>
    <a:masterClrMapping/>
  </p:clrMapOvr>
  <p:transition spd="slow">
    <p:wipe dir="r"/>
  </p:transition>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983</Words>
  <Application>Microsoft Office PowerPoint</Application>
  <PresentationFormat>מסך רחב</PresentationFormat>
  <Paragraphs>82</Paragraphs>
  <Slides>9</Slides>
  <Notes>6</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9</vt:i4>
      </vt:variant>
    </vt:vector>
  </HeadingPairs>
  <TitlesOfParts>
    <vt:vector size="16" baseType="lpstr">
      <vt:lpstr>Arial</vt:lpstr>
      <vt:lpstr>Calibri</vt:lpstr>
      <vt:lpstr>Calibri Light</vt:lpstr>
      <vt:lpstr>Open Sans Hebrew</vt:lpstr>
      <vt:lpstr>Tahoma</vt:lpstr>
      <vt:lpstr>Wingdings 2</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ניר פנסו</dc:creator>
  <cp:lastModifiedBy>ניר פנסו</cp:lastModifiedBy>
  <cp:revision>2</cp:revision>
  <dcterms:created xsi:type="dcterms:W3CDTF">2021-02-14T09:49:46Z</dcterms:created>
  <dcterms:modified xsi:type="dcterms:W3CDTF">2021-02-14T14:20:51Z</dcterms:modified>
</cp:coreProperties>
</file>