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1"/>
  </p:notesMasterIdLst>
  <p:sldIdLst>
    <p:sldId id="266" r:id="rId5"/>
    <p:sldId id="273" r:id="rId6"/>
    <p:sldId id="257" r:id="rId7"/>
    <p:sldId id="289" r:id="rId8"/>
    <p:sldId id="272" r:id="rId9"/>
    <p:sldId id="262" r:id="rId10"/>
    <p:sldId id="259" r:id="rId11"/>
    <p:sldId id="290" r:id="rId12"/>
    <p:sldId id="282" r:id="rId13"/>
    <p:sldId id="280" r:id="rId14"/>
    <p:sldId id="356" r:id="rId15"/>
    <p:sldId id="347" r:id="rId16"/>
    <p:sldId id="345" r:id="rId17"/>
    <p:sldId id="346" r:id="rId18"/>
    <p:sldId id="326" r:id="rId19"/>
    <p:sldId id="291" r:id="rId20"/>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A6DE"/>
    <a:srgbClr val="AA5A59"/>
    <a:srgbClr val="4930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5005" autoAdjust="0"/>
    <p:restoredTop sz="86152" autoAdjust="0"/>
  </p:normalViewPr>
  <p:slideViewPr>
    <p:cSldViewPr snapToGrid="0">
      <p:cViewPr varScale="1">
        <p:scale>
          <a:sx n="82" d="100"/>
          <a:sy n="82" d="100"/>
        </p:scale>
        <p:origin x="643" y="58"/>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6CC31D7-A2F6-4D57-A17B-5BB3D2DBCA01}" type="datetimeFigureOut">
              <a:rPr lang="he-IL" smtClean="0"/>
              <a:t>ג'/כסלו/תשפ"ב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CFCF57BB-40C8-4C02-A8D3-79A520AAC7DC}" type="slidenum">
              <a:rPr lang="he-IL" smtClean="0"/>
              <a:t>‹#›</a:t>
            </a:fld>
            <a:endParaRPr lang="he-IL"/>
          </a:p>
        </p:txBody>
      </p:sp>
    </p:spTree>
    <p:extLst>
      <p:ext uri="{BB962C8B-B14F-4D97-AF65-F5344CB8AC3E}">
        <p14:creationId xmlns:p14="http://schemas.microsoft.com/office/powerpoint/2010/main" val="13484323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סרטון יוסי</a:t>
            </a:r>
          </a:p>
        </p:txBody>
      </p:sp>
      <p:sp>
        <p:nvSpPr>
          <p:cNvPr id="4" name="מציין מיקום של מספר שקופית 3"/>
          <p:cNvSpPr>
            <a:spLocks noGrp="1"/>
          </p:cNvSpPr>
          <p:nvPr>
            <p:ph type="sldNum" sz="quarter" idx="10"/>
          </p:nvPr>
        </p:nvSpPr>
        <p:spPr/>
        <p:txBody>
          <a:bodyPr/>
          <a:lstStyle/>
          <a:p>
            <a:fld id="{CFCF57BB-40C8-4C02-A8D3-79A520AAC7DC}" type="slidenum">
              <a:rPr lang="he-IL" smtClean="0"/>
              <a:t>2</a:t>
            </a:fld>
            <a:endParaRPr lang="he-IL"/>
          </a:p>
        </p:txBody>
      </p:sp>
    </p:spTree>
    <p:extLst>
      <p:ext uri="{BB962C8B-B14F-4D97-AF65-F5344CB8AC3E}">
        <p14:creationId xmlns:p14="http://schemas.microsoft.com/office/powerpoint/2010/main" val="102139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הפתרון</a:t>
            </a:r>
          </a:p>
        </p:txBody>
      </p:sp>
      <p:sp>
        <p:nvSpPr>
          <p:cNvPr id="4" name="מציין מיקום של מספר שקופית 3"/>
          <p:cNvSpPr>
            <a:spLocks noGrp="1"/>
          </p:cNvSpPr>
          <p:nvPr>
            <p:ph type="sldNum" sz="quarter" idx="10"/>
          </p:nvPr>
        </p:nvSpPr>
        <p:spPr/>
        <p:txBody>
          <a:bodyPr/>
          <a:lstStyle/>
          <a:p>
            <a:fld id="{CFCF57BB-40C8-4C02-A8D3-79A520AAC7DC}" type="slidenum">
              <a:rPr lang="he-IL" smtClean="0"/>
              <a:t>3</a:t>
            </a:fld>
            <a:endParaRPr lang="he-IL"/>
          </a:p>
        </p:txBody>
      </p:sp>
    </p:spTree>
    <p:extLst>
      <p:ext uri="{BB962C8B-B14F-4D97-AF65-F5344CB8AC3E}">
        <p14:creationId xmlns:p14="http://schemas.microsoft.com/office/powerpoint/2010/main" val="1279969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שקף</a:t>
            </a:r>
            <a:r>
              <a:rPr lang="he-IL" baseline="0" dirty="0"/>
              <a:t> הצורך</a:t>
            </a:r>
            <a:endParaRPr lang="he-IL" dirty="0"/>
          </a:p>
          <a:p>
            <a:r>
              <a:rPr lang="he-IL" dirty="0"/>
              <a:t>* צריך למצוא נתונים חד משמעיים המעוגנים במחקר</a:t>
            </a:r>
          </a:p>
        </p:txBody>
      </p:sp>
      <p:sp>
        <p:nvSpPr>
          <p:cNvPr id="4" name="מציין מיקום של מספר שקופית 3"/>
          <p:cNvSpPr>
            <a:spLocks noGrp="1"/>
          </p:cNvSpPr>
          <p:nvPr>
            <p:ph type="sldNum" sz="quarter" idx="10"/>
          </p:nvPr>
        </p:nvSpPr>
        <p:spPr/>
        <p:txBody>
          <a:bodyPr/>
          <a:lstStyle/>
          <a:p>
            <a:fld id="{CFCF57BB-40C8-4C02-A8D3-79A520AAC7DC}" type="slidenum">
              <a:rPr lang="he-IL" smtClean="0"/>
              <a:t>5</a:t>
            </a:fld>
            <a:endParaRPr lang="he-IL"/>
          </a:p>
        </p:txBody>
      </p:sp>
    </p:spTree>
    <p:extLst>
      <p:ext uri="{BB962C8B-B14F-4D97-AF65-F5344CB8AC3E}">
        <p14:creationId xmlns:p14="http://schemas.microsoft.com/office/powerpoint/2010/main" val="57352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CFCF57BB-40C8-4C02-A8D3-79A520AAC7DC}" type="slidenum">
              <a:rPr lang="he-IL" smtClean="0"/>
              <a:t>9</a:t>
            </a:fld>
            <a:endParaRPr lang="he-IL"/>
          </a:p>
        </p:txBody>
      </p:sp>
    </p:spTree>
    <p:extLst>
      <p:ext uri="{BB962C8B-B14F-4D97-AF65-F5344CB8AC3E}">
        <p14:creationId xmlns:p14="http://schemas.microsoft.com/office/powerpoint/2010/main" val="30920312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pic>
        <p:nvPicPr>
          <p:cNvPr id="8" name="תמונה 7" descr="תמונה שמכילה ציור&#10;&#10;התיאור נוצר באופן אוטומטי">
            <a:extLst>
              <a:ext uri="{FF2B5EF4-FFF2-40B4-BE49-F238E27FC236}">
                <a16:creationId xmlns:a16="http://schemas.microsoft.com/office/drawing/2014/main" id="{2600CA28-64B7-4BC7-A6C3-5099A61FE96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21763" y="138058"/>
            <a:ext cx="1563091" cy="895835"/>
          </a:xfrm>
          <a:prstGeom prst="rect">
            <a:avLst/>
          </a:prstGeom>
        </p:spPr>
      </p:pic>
    </p:spTree>
    <p:extLst>
      <p:ext uri="{BB962C8B-B14F-4D97-AF65-F5344CB8AC3E}">
        <p14:creationId xmlns:p14="http://schemas.microsoft.com/office/powerpoint/2010/main" val="416040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99DDC31-0E8B-42F2-8E54-7319988CDA5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DB5C6B81-9011-4610-B05D-4DA6D2B346C3}"/>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D4220FD-F4B7-4C87-A4E5-01E23EE43241}"/>
              </a:ext>
            </a:extLst>
          </p:cNvPr>
          <p:cNvSpPr>
            <a:spLocks noGrp="1"/>
          </p:cNvSpPr>
          <p:nvPr>
            <p:ph type="dt" sz="half" idx="10"/>
          </p:nvPr>
        </p:nvSpPr>
        <p:spPr/>
        <p:txBody>
          <a:bodyPr/>
          <a:lstStyle/>
          <a:p>
            <a:fld id="{71DD4257-43A1-41CA-8427-08A4D005FED5}" type="datetimeFigureOut">
              <a:rPr lang="he-IL" smtClean="0"/>
              <a:t>ג'/כסלו/תשפ"ב</a:t>
            </a:fld>
            <a:endParaRPr lang="he-IL"/>
          </a:p>
        </p:txBody>
      </p:sp>
      <p:sp>
        <p:nvSpPr>
          <p:cNvPr id="5" name="מציין מיקום של כותרת תחתונה 4">
            <a:extLst>
              <a:ext uri="{FF2B5EF4-FFF2-40B4-BE49-F238E27FC236}">
                <a16:creationId xmlns:a16="http://schemas.microsoft.com/office/drawing/2014/main" id="{9F2A0631-4D9A-4CD3-BF70-3FA80630129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4A7310A-9E2E-4F02-B2E5-578D13ED3FE6}"/>
              </a:ext>
            </a:extLst>
          </p:cNvPr>
          <p:cNvSpPr>
            <a:spLocks noGrp="1"/>
          </p:cNvSpPr>
          <p:nvPr>
            <p:ph type="sldNum" sz="quarter" idx="12"/>
          </p:nvPr>
        </p:nvSpPr>
        <p:spPr/>
        <p:txBody>
          <a:bodyPr/>
          <a:lstStyle/>
          <a:p>
            <a:fld id="{7E0281B7-F8DA-4307-A933-62B84A57611D}" type="slidenum">
              <a:rPr lang="he-IL" smtClean="0"/>
              <a:t>‹#›</a:t>
            </a:fld>
            <a:endParaRPr lang="he-IL"/>
          </a:p>
        </p:txBody>
      </p:sp>
    </p:spTree>
    <p:extLst>
      <p:ext uri="{BB962C8B-B14F-4D97-AF65-F5344CB8AC3E}">
        <p14:creationId xmlns:p14="http://schemas.microsoft.com/office/powerpoint/2010/main" val="4162890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8861D78C-D03B-4D54-800F-AE0CD47F9EA6}"/>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BA7885B-E56B-4FC2-9711-8B5587EFB8DD}"/>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61E8FA7-3F34-430D-A1EF-5FC5C40049D3}"/>
              </a:ext>
            </a:extLst>
          </p:cNvPr>
          <p:cNvSpPr>
            <a:spLocks noGrp="1"/>
          </p:cNvSpPr>
          <p:nvPr>
            <p:ph type="dt" sz="half" idx="10"/>
          </p:nvPr>
        </p:nvSpPr>
        <p:spPr/>
        <p:txBody>
          <a:bodyPr/>
          <a:lstStyle/>
          <a:p>
            <a:fld id="{71DD4257-43A1-41CA-8427-08A4D005FED5}" type="datetimeFigureOut">
              <a:rPr lang="he-IL" smtClean="0"/>
              <a:t>ג'/כסלו/תשפ"ב</a:t>
            </a:fld>
            <a:endParaRPr lang="he-IL"/>
          </a:p>
        </p:txBody>
      </p:sp>
      <p:sp>
        <p:nvSpPr>
          <p:cNvPr id="5" name="מציין מיקום של כותרת תחתונה 4">
            <a:extLst>
              <a:ext uri="{FF2B5EF4-FFF2-40B4-BE49-F238E27FC236}">
                <a16:creationId xmlns:a16="http://schemas.microsoft.com/office/drawing/2014/main" id="{E5192423-9EB9-474E-917D-40AD5B6D0CF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FAA9EB2-0CB7-4C32-98B3-19D91E5A2693}"/>
              </a:ext>
            </a:extLst>
          </p:cNvPr>
          <p:cNvSpPr>
            <a:spLocks noGrp="1"/>
          </p:cNvSpPr>
          <p:nvPr>
            <p:ph type="sldNum" sz="quarter" idx="12"/>
          </p:nvPr>
        </p:nvSpPr>
        <p:spPr/>
        <p:txBody>
          <a:bodyPr/>
          <a:lstStyle/>
          <a:p>
            <a:fld id="{7E0281B7-F8DA-4307-A933-62B84A57611D}" type="slidenum">
              <a:rPr lang="he-IL" smtClean="0"/>
              <a:t>‹#›</a:t>
            </a:fld>
            <a:endParaRPr lang="he-IL"/>
          </a:p>
        </p:txBody>
      </p:sp>
    </p:spTree>
    <p:extLst>
      <p:ext uri="{BB962C8B-B14F-4D97-AF65-F5344CB8AC3E}">
        <p14:creationId xmlns:p14="http://schemas.microsoft.com/office/powerpoint/2010/main" val="1282212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20C529-51CE-4F13-8D87-AC7370E04BEA}"/>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64B6DEF7-CC9F-4514-91D6-F635FEBC25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C6179C79-4ADC-4B45-A85A-DC202359396D}"/>
              </a:ext>
            </a:extLst>
          </p:cNvPr>
          <p:cNvSpPr>
            <a:spLocks noGrp="1"/>
          </p:cNvSpPr>
          <p:nvPr>
            <p:ph type="dt" sz="half" idx="10"/>
          </p:nvPr>
        </p:nvSpPr>
        <p:spPr/>
        <p:txBody>
          <a:bodyPr/>
          <a:lstStyle/>
          <a:p>
            <a:fld id="{7974C5F4-B563-4DB7-BE1C-1AD91074AF83}" type="datetimeFigureOut">
              <a:rPr lang="he-IL" smtClean="0"/>
              <a:t>ג'/כסלו/תשפ"ב</a:t>
            </a:fld>
            <a:endParaRPr lang="he-IL"/>
          </a:p>
        </p:txBody>
      </p:sp>
      <p:sp>
        <p:nvSpPr>
          <p:cNvPr id="5" name="מציין מיקום של כותרת תחתונה 4">
            <a:extLst>
              <a:ext uri="{FF2B5EF4-FFF2-40B4-BE49-F238E27FC236}">
                <a16:creationId xmlns:a16="http://schemas.microsoft.com/office/drawing/2014/main" id="{D305CC26-9456-4B27-A9B2-3AF289090F1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15A5E8B-C073-463D-90C2-05AAAED295A5}"/>
              </a:ext>
            </a:extLst>
          </p:cNvPr>
          <p:cNvSpPr>
            <a:spLocks noGrp="1"/>
          </p:cNvSpPr>
          <p:nvPr>
            <p:ph type="sldNum" sz="quarter" idx="12"/>
          </p:nvPr>
        </p:nvSpPr>
        <p:spPr/>
        <p:txBody>
          <a:bodyPr/>
          <a:lstStyle/>
          <a:p>
            <a:fld id="{C9C6DD6B-3DC5-4C13-904B-43311EE1321B}" type="slidenum">
              <a:rPr lang="he-IL" smtClean="0"/>
              <a:t>‹#›</a:t>
            </a:fld>
            <a:endParaRPr lang="he-IL"/>
          </a:p>
        </p:txBody>
      </p:sp>
    </p:spTree>
    <p:extLst>
      <p:ext uri="{BB962C8B-B14F-4D97-AF65-F5344CB8AC3E}">
        <p14:creationId xmlns:p14="http://schemas.microsoft.com/office/powerpoint/2010/main" val="2287779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6E64F-5B41-412C-964E-8D656B987452}" type="datetimeFigureOut">
              <a:rPr lang="en-US" smtClean="0"/>
              <a:t>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8A6F31-6FE9-42A5-999F-83CB05BDD0A7}" type="slidenum">
              <a:rPr lang="en-US" smtClean="0"/>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90708" y="185738"/>
            <a:ext cx="3204306" cy="701128"/>
          </a:xfrm>
          <a:prstGeom prst="rect">
            <a:avLst/>
          </a:prstGeom>
        </p:spPr>
      </p:pic>
    </p:spTree>
    <p:extLst>
      <p:ext uri="{BB962C8B-B14F-4D97-AF65-F5344CB8AC3E}">
        <p14:creationId xmlns:p14="http://schemas.microsoft.com/office/powerpoint/2010/main" val="391281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pic>
        <p:nvPicPr>
          <p:cNvPr id="7" name="תמונה 6" descr="תמונה שמכילה הר, חוץ, טבע, שלג&#10;&#10;התיאור נוצר באופן אוטומטי">
            <a:extLst>
              <a:ext uri="{FF2B5EF4-FFF2-40B4-BE49-F238E27FC236}">
                <a16:creationId xmlns:a16="http://schemas.microsoft.com/office/drawing/2014/main" id="{4192CD84-254C-4964-B4D2-253EB62D2E1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55" b="7855"/>
          <a:stretch/>
        </p:blipFill>
        <p:spPr>
          <a:xfrm>
            <a:off x="-1" y="1"/>
            <a:ext cx="12192002" cy="6857999"/>
          </a:xfrm>
          <a:prstGeom prst="rect">
            <a:avLst/>
          </a:prstGeom>
        </p:spPr>
      </p:pic>
      <p:sp>
        <p:nvSpPr>
          <p:cNvPr id="8" name="מלבן 7">
            <a:extLst>
              <a:ext uri="{FF2B5EF4-FFF2-40B4-BE49-F238E27FC236}">
                <a16:creationId xmlns:a16="http://schemas.microsoft.com/office/drawing/2014/main" id="{4F72F4AB-CDEF-49A2-A23D-E31A762B4F8C}"/>
              </a:ext>
            </a:extLst>
          </p:cNvPr>
          <p:cNvSpPr/>
          <p:nvPr userDrawn="1"/>
        </p:nvSpPr>
        <p:spPr>
          <a:xfrm>
            <a:off x="488273" y="417250"/>
            <a:ext cx="11212497" cy="6010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09029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B4EF6F3-7E6F-4868-882E-03F2B2738B53}"/>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F993F4D-F6C0-453C-9699-8E97A8C7AD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175F3844-5337-450A-9593-107C21345B4C}"/>
              </a:ext>
            </a:extLst>
          </p:cNvPr>
          <p:cNvSpPr>
            <a:spLocks noGrp="1"/>
          </p:cNvSpPr>
          <p:nvPr>
            <p:ph type="dt" sz="half" idx="10"/>
          </p:nvPr>
        </p:nvSpPr>
        <p:spPr/>
        <p:txBody>
          <a:bodyPr/>
          <a:lstStyle/>
          <a:p>
            <a:fld id="{71DD4257-43A1-41CA-8427-08A4D005FED5}" type="datetimeFigureOut">
              <a:rPr lang="he-IL" smtClean="0"/>
              <a:t>ג'/כסלו/תשפ"ב</a:t>
            </a:fld>
            <a:endParaRPr lang="he-IL"/>
          </a:p>
        </p:txBody>
      </p:sp>
      <p:sp>
        <p:nvSpPr>
          <p:cNvPr id="5" name="מציין מיקום של כותרת תחתונה 4">
            <a:extLst>
              <a:ext uri="{FF2B5EF4-FFF2-40B4-BE49-F238E27FC236}">
                <a16:creationId xmlns:a16="http://schemas.microsoft.com/office/drawing/2014/main" id="{05025898-2E21-41B3-B65F-DA6FACAE101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35326DA3-411F-4828-9BBA-B94C9ACEB247}"/>
              </a:ext>
            </a:extLst>
          </p:cNvPr>
          <p:cNvSpPr>
            <a:spLocks noGrp="1"/>
          </p:cNvSpPr>
          <p:nvPr>
            <p:ph type="sldNum" sz="quarter" idx="12"/>
          </p:nvPr>
        </p:nvSpPr>
        <p:spPr/>
        <p:txBody>
          <a:bodyPr/>
          <a:lstStyle/>
          <a:p>
            <a:fld id="{7E0281B7-F8DA-4307-A933-62B84A57611D}" type="slidenum">
              <a:rPr lang="he-IL" smtClean="0"/>
              <a:t>‹#›</a:t>
            </a:fld>
            <a:endParaRPr lang="he-IL"/>
          </a:p>
        </p:txBody>
      </p:sp>
    </p:spTree>
    <p:extLst>
      <p:ext uri="{BB962C8B-B14F-4D97-AF65-F5344CB8AC3E}">
        <p14:creationId xmlns:p14="http://schemas.microsoft.com/office/powerpoint/2010/main" val="421917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251EC0F-C999-4249-A2B0-55897A64D0E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8388E7C-A3D3-42EC-94DD-98976250194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2453B2B-CE31-4877-937B-82D43ADFD67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ABA9F78-3DCC-4A26-A2F3-95F522C88250}"/>
              </a:ext>
            </a:extLst>
          </p:cNvPr>
          <p:cNvSpPr>
            <a:spLocks noGrp="1"/>
          </p:cNvSpPr>
          <p:nvPr>
            <p:ph type="dt" sz="half" idx="10"/>
          </p:nvPr>
        </p:nvSpPr>
        <p:spPr/>
        <p:txBody>
          <a:bodyPr/>
          <a:lstStyle/>
          <a:p>
            <a:fld id="{71DD4257-43A1-41CA-8427-08A4D005FED5}" type="datetimeFigureOut">
              <a:rPr lang="he-IL" smtClean="0"/>
              <a:t>ג'/כסלו/תשפ"ב</a:t>
            </a:fld>
            <a:endParaRPr lang="he-IL"/>
          </a:p>
        </p:txBody>
      </p:sp>
      <p:sp>
        <p:nvSpPr>
          <p:cNvPr id="6" name="מציין מיקום של כותרת תחתונה 5">
            <a:extLst>
              <a:ext uri="{FF2B5EF4-FFF2-40B4-BE49-F238E27FC236}">
                <a16:creationId xmlns:a16="http://schemas.microsoft.com/office/drawing/2014/main" id="{2E0C7131-4B83-403F-98D9-116A08B8F17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349A97B-1A73-4A04-A599-4371EA038399}"/>
              </a:ext>
            </a:extLst>
          </p:cNvPr>
          <p:cNvSpPr>
            <a:spLocks noGrp="1"/>
          </p:cNvSpPr>
          <p:nvPr>
            <p:ph type="sldNum" sz="quarter" idx="12"/>
          </p:nvPr>
        </p:nvSpPr>
        <p:spPr/>
        <p:txBody>
          <a:bodyPr/>
          <a:lstStyle/>
          <a:p>
            <a:fld id="{7E0281B7-F8DA-4307-A933-62B84A57611D}" type="slidenum">
              <a:rPr lang="he-IL" smtClean="0"/>
              <a:t>‹#›</a:t>
            </a:fld>
            <a:endParaRPr lang="he-IL"/>
          </a:p>
        </p:txBody>
      </p:sp>
    </p:spTree>
    <p:extLst>
      <p:ext uri="{BB962C8B-B14F-4D97-AF65-F5344CB8AC3E}">
        <p14:creationId xmlns:p14="http://schemas.microsoft.com/office/powerpoint/2010/main" val="311808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A39128-26C0-4040-BA56-73867EAC90F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49217DA-3388-4C84-8B7F-1EC63DEFDD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D873B719-1D0A-4D83-A1B7-1BA88D27BFD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37120F35-BD6A-4C0D-BA1B-0714DFFD12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9A824380-597C-411B-922F-451D704C797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E7E9C7F-95F5-47C9-906A-C0ED94118AD0}"/>
              </a:ext>
            </a:extLst>
          </p:cNvPr>
          <p:cNvSpPr>
            <a:spLocks noGrp="1"/>
          </p:cNvSpPr>
          <p:nvPr>
            <p:ph type="dt" sz="half" idx="10"/>
          </p:nvPr>
        </p:nvSpPr>
        <p:spPr/>
        <p:txBody>
          <a:bodyPr/>
          <a:lstStyle/>
          <a:p>
            <a:fld id="{71DD4257-43A1-41CA-8427-08A4D005FED5}" type="datetimeFigureOut">
              <a:rPr lang="he-IL" smtClean="0"/>
              <a:t>ג'/כסלו/תשפ"ב</a:t>
            </a:fld>
            <a:endParaRPr lang="he-IL"/>
          </a:p>
        </p:txBody>
      </p:sp>
      <p:sp>
        <p:nvSpPr>
          <p:cNvPr id="8" name="מציין מיקום של כותרת תחתונה 7">
            <a:extLst>
              <a:ext uri="{FF2B5EF4-FFF2-40B4-BE49-F238E27FC236}">
                <a16:creationId xmlns:a16="http://schemas.microsoft.com/office/drawing/2014/main" id="{592D3BFB-4A20-4440-8483-BDEBDDC5CCD4}"/>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751FF9A0-E083-42B1-8076-330E9F185A97}"/>
              </a:ext>
            </a:extLst>
          </p:cNvPr>
          <p:cNvSpPr>
            <a:spLocks noGrp="1"/>
          </p:cNvSpPr>
          <p:nvPr>
            <p:ph type="sldNum" sz="quarter" idx="12"/>
          </p:nvPr>
        </p:nvSpPr>
        <p:spPr/>
        <p:txBody>
          <a:bodyPr/>
          <a:lstStyle/>
          <a:p>
            <a:fld id="{7E0281B7-F8DA-4307-A933-62B84A57611D}" type="slidenum">
              <a:rPr lang="he-IL" smtClean="0"/>
              <a:t>‹#›</a:t>
            </a:fld>
            <a:endParaRPr lang="he-IL"/>
          </a:p>
        </p:txBody>
      </p:sp>
    </p:spTree>
    <p:extLst>
      <p:ext uri="{BB962C8B-B14F-4D97-AF65-F5344CB8AC3E}">
        <p14:creationId xmlns:p14="http://schemas.microsoft.com/office/powerpoint/2010/main" val="316882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DC4A799-2FF7-4B11-B768-4D758261CC0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13ECD6E8-4A70-4A89-A10E-97031B2BAAE4}"/>
              </a:ext>
            </a:extLst>
          </p:cNvPr>
          <p:cNvSpPr>
            <a:spLocks noGrp="1"/>
          </p:cNvSpPr>
          <p:nvPr>
            <p:ph type="dt" sz="half" idx="10"/>
          </p:nvPr>
        </p:nvSpPr>
        <p:spPr/>
        <p:txBody>
          <a:bodyPr/>
          <a:lstStyle/>
          <a:p>
            <a:fld id="{71DD4257-43A1-41CA-8427-08A4D005FED5}" type="datetimeFigureOut">
              <a:rPr lang="he-IL" smtClean="0"/>
              <a:t>ג'/כסלו/תשפ"ב</a:t>
            </a:fld>
            <a:endParaRPr lang="he-IL"/>
          </a:p>
        </p:txBody>
      </p:sp>
      <p:sp>
        <p:nvSpPr>
          <p:cNvPr id="4" name="מציין מיקום של כותרת תחתונה 3">
            <a:extLst>
              <a:ext uri="{FF2B5EF4-FFF2-40B4-BE49-F238E27FC236}">
                <a16:creationId xmlns:a16="http://schemas.microsoft.com/office/drawing/2014/main" id="{E7C7751D-E166-4912-8164-28DA146A13FB}"/>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A41B819-D287-4FBD-8647-2763734F9192}"/>
              </a:ext>
            </a:extLst>
          </p:cNvPr>
          <p:cNvSpPr>
            <a:spLocks noGrp="1"/>
          </p:cNvSpPr>
          <p:nvPr>
            <p:ph type="sldNum" sz="quarter" idx="12"/>
          </p:nvPr>
        </p:nvSpPr>
        <p:spPr/>
        <p:txBody>
          <a:bodyPr/>
          <a:lstStyle/>
          <a:p>
            <a:fld id="{7E0281B7-F8DA-4307-A933-62B84A57611D}" type="slidenum">
              <a:rPr lang="he-IL" smtClean="0"/>
              <a:t>‹#›</a:t>
            </a:fld>
            <a:endParaRPr lang="he-IL"/>
          </a:p>
        </p:txBody>
      </p:sp>
    </p:spTree>
    <p:extLst>
      <p:ext uri="{BB962C8B-B14F-4D97-AF65-F5344CB8AC3E}">
        <p14:creationId xmlns:p14="http://schemas.microsoft.com/office/powerpoint/2010/main" val="340995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C04E87EA-5374-4CDB-8D87-E217ACA80792}"/>
              </a:ext>
            </a:extLst>
          </p:cNvPr>
          <p:cNvSpPr>
            <a:spLocks noGrp="1"/>
          </p:cNvSpPr>
          <p:nvPr>
            <p:ph type="dt" sz="half" idx="10"/>
          </p:nvPr>
        </p:nvSpPr>
        <p:spPr/>
        <p:txBody>
          <a:bodyPr/>
          <a:lstStyle/>
          <a:p>
            <a:fld id="{71DD4257-43A1-41CA-8427-08A4D005FED5}" type="datetimeFigureOut">
              <a:rPr lang="he-IL" smtClean="0"/>
              <a:t>ג'/כסלו/תשפ"ב</a:t>
            </a:fld>
            <a:endParaRPr lang="he-IL"/>
          </a:p>
        </p:txBody>
      </p:sp>
      <p:sp>
        <p:nvSpPr>
          <p:cNvPr id="3" name="מציין מיקום של כותרת תחתונה 2">
            <a:extLst>
              <a:ext uri="{FF2B5EF4-FFF2-40B4-BE49-F238E27FC236}">
                <a16:creationId xmlns:a16="http://schemas.microsoft.com/office/drawing/2014/main" id="{2D11CEF9-7B52-4A9E-9A63-1F4ABBF652D3}"/>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E7848936-00C0-4FA9-BF85-3C28717B7E9D}"/>
              </a:ext>
            </a:extLst>
          </p:cNvPr>
          <p:cNvSpPr>
            <a:spLocks noGrp="1"/>
          </p:cNvSpPr>
          <p:nvPr>
            <p:ph type="sldNum" sz="quarter" idx="12"/>
          </p:nvPr>
        </p:nvSpPr>
        <p:spPr/>
        <p:txBody>
          <a:bodyPr/>
          <a:lstStyle/>
          <a:p>
            <a:fld id="{7E0281B7-F8DA-4307-A933-62B84A57611D}" type="slidenum">
              <a:rPr lang="he-IL" smtClean="0"/>
              <a:t>‹#›</a:t>
            </a:fld>
            <a:endParaRPr lang="he-IL"/>
          </a:p>
        </p:txBody>
      </p:sp>
    </p:spTree>
    <p:extLst>
      <p:ext uri="{BB962C8B-B14F-4D97-AF65-F5344CB8AC3E}">
        <p14:creationId xmlns:p14="http://schemas.microsoft.com/office/powerpoint/2010/main" val="206881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0F8D46-BB33-42F3-BB60-BB89D64C5F8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1C4E1EE-A29C-46AF-AD42-1740F2B29B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1A1BCFC-3A39-488E-A5FB-E33602A7E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C890C3D-EC84-4FCC-B74E-AC887F54D0D3}"/>
              </a:ext>
            </a:extLst>
          </p:cNvPr>
          <p:cNvSpPr>
            <a:spLocks noGrp="1"/>
          </p:cNvSpPr>
          <p:nvPr>
            <p:ph type="dt" sz="half" idx="10"/>
          </p:nvPr>
        </p:nvSpPr>
        <p:spPr/>
        <p:txBody>
          <a:bodyPr/>
          <a:lstStyle/>
          <a:p>
            <a:fld id="{71DD4257-43A1-41CA-8427-08A4D005FED5}" type="datetimeFigureOut">
              <a:rPr lang="he-IL" smtClean="0"/>
              <a:t>ג'/כסלו/תשפ"ב</a:t>
            </a:fld>
            <a:endParaRPr lang="he-IL"/>
          </a:p>
        </p:txBody>
      </p:sp>
      <p:sp>
        <p:nvSpPr>
          <p:cNvPr id="6" name="מציין מיקום של כותרת תחתונה 5">
            <a:extLst>
              <a:ext uri="{FF2B5EF4-FFF2-40B4-BE49-F238E27FC236}">
                <a16:creationId xmlns:a16="http://schemas.microsoft.com/office/drawing/2014/main" id="{2EB4B2A4-F645-4B13-958C-995E808BADA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A2D9F43-8482-4D97-9FE8-0425FC602A94}"/>
              </a:ext>
            </a:extLst>
          </p:cNvPr>
          <p:cNvSpPr>
            <a:spLocks noGrp="1"/>
          </p:cNvSpPr>
          <p:nvPr>
            <p:ph type="sldNum" sz="quarter" idx="12"/>
          </p:nvPr>
        </p:nvSpPr>
        <p:spPr/>
        <p:txBody>
          <a:bodyPr/>
          <a:lstStyle/>
          <a:p>
            <a:fld id="{7E0281B7-F8DA-4307-A933-62B84A57611D}" type="slidenum">
              <a:rPr lang="he-IL" smtClean="0"/>
              <a:t>‹#›</a:t>
            </a:fld>
            <a:endParaRPr lang="he-IL"/>
          </a:p>
        </p:txBody>
      </p:sp>
    </p:spTree>
    <p:extLst>
      <p:ext uri="{BB962C8B-B14F-4D97-AF65-F5344CB8AC3E}">
        <p14:creationId xmlns:p14="http://schemas.microsoft.com/office/powerpoint/2010/main" val="1676695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734A871-6B14-4B68-AC08-386AEF36724D}"/>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2152329A-E0BD-4752-9070-62F0C2D475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5C7D61F-E1D8-4774-95F6-437F7495BE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69EB3F6-2BB8-4F68-9307-A61DA21E9DC9}"/>
              </a:ext>
            </a:extLst>
          </p:cNvPr>
          <p:cNvSpPr>
            <a:spLocks noGrp="1"/>
          </p:cNvSpPr>
          <p:nvPr>
            <p:ph type="dt" sz="half" idx="10"/>
          </p:nvPr>
        </p:nvSpPr>
        <p:spPr/>
        <p:txBody>
          <a:bodyPr/>
          <a:lstStyle/>
          <a:p>
            <a:fld id="{71DD4257-43A1-41CA-8427-08A4D005FED5}" type="datetimeFigureOut">
              <a:rPr lang="he-IL" smtClean="0"/>
              <a:t>ג'/כסלו/תשפ"ב</a:t>
            </a:fld>
            <a:endParaRPr lang="he-IL"/>
          </a:p>
        </p:txBody>
      </p:sp>
      <p:sp>
        <p:nvSpPr>
          <p:cNvPr id="6" name="מציין מיקום של כותרת תחתונה 5">
            <a:extLst>
              <a:ext uri="{FF2B5EF4-FFF2-40B4-BE49-F238E27FC236}">
                <a16:creationId xmlns:a16="http://schemas.microsoft.com/office/drawing/2014/main" id="{C0283D22-7A6E-4F8E-93F4-71D9CB1A875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412D0CD2-78FB-4491-972A-38769D5115B7}"/>
              </a:ext>
            </a:extLst>
          </p:cNvPr>
          <p:cNvSpPr>
            <a:spLocks noGrp="1"/>
          </p:cNvSpPr>
          <p:nvPr>
            <p:ph type="sldNum" sz="quarter" idx="12"/>
          </p:nvPr>
        </p:nvSpPr>
        <p:spPr/>
        <p:txBody>
          <a:bodyPr/>
          <a:lstStyle/>
          <a:p>
            <a:fld id="{7E0281B7-F8DA-4307-A933-62B84A57611D}" type="slidenum">
              <a:rPr lang="he-IL" smtClean="0"/>
              <a:t>‹#›</a:t>
            </a:fld>
            <a:endParaRPr lang="he-IL"/>
          </a:p>
        </p:txBody>
      </p:sp>
    </p:spTree>
    <p:extLst>
      <p:ext uri="{BB962C8B-B14F-4D97-AF65-F5344CB8AC3E}">
        <p14:creationId xmlns:p14="http://schemas.microsoft.com/office/powerpoint/2010/main" val="12877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D339076-B771-455E-B65B-601D55B14F8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F4B3FC26-8310-483C-9710-59A5E6F6974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FCDAA30-79AA-496A-9F89-8F74E9C34FDE}"/>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1DD4257-43A1-41CA-8427-08A4D005FED5}" type="datetimeFigureOut">
              <a:rPr lang="he-IL" smtClean="0"/>
              <a:t>ג'/כסלו/תשפ"ב</a:t>
            </a:fld>
            <a:endParaRPr lang="he-IL"/>
          </a:p>
        </p:txBody>
      </p:sp>
      <p:sp>
        <p:nvSpPr>
          <p:cNvPr id="5" name="מציין מיקום של כותרת תחתונה 4">
            <a:extLst>
              <a:ext uri="{FF2B5EF4-FFF2-40B4-BE49-F238E27FC236}">
                <a16:creationId xmlns:a16="http://schemas.microsoft.com/office/drawing/2014/main" id="{1148235F-7102-4450-AE49-6C83353F3B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D2FBF56C-DD53-4DD7-A023-4550B40B7CCF}"/>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E0281B7-F8DA-4307-A933-62B84A57611D}" type="slidenum">
              <a:rPr lang="he-IL" smtClean="0"/>
              <a:t>‹#›</a:t>
            </a:fld>
            <a:endParaRPr lang="he-IL"/>
          </a:p>
        </p:txBody>
      </p:sp>
    </p:spTree>
    <p:extLst>
      <p:ext uri="{BB962C8B-B14F-4D97-AF65-F5344CB8AC3E}">
        <p14:creationId xmlns:p14="http://schemas.microsoft.com/office/powerpoint/2010/main" val="126170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jpeg"/><Relationship Id="rId4" Type="http://schemas.openxmlformats.org/officeDocument/2006/relationships/image" Target="../media/image3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jpeg"/><Relationship Id="rId4" Type="http://schemas.openxmlformats.org/officeDocument/2006/relationships/image" Target="../media/image34.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jpeg"/><Relationship Id="rId4" Type="http://schemas.openxmlformats.org/officeDocument/2006/relationships/image" Target="../media/image35.wmf"/></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5d9mIA7Up6Q?feature=oembed" TargetMode="Externa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5" Type="http://schemas.openxmlformats.org/officeDocument/2006/relationships/image" Target="../media/image23.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מלבן 17">
            <a:extLst>
              <a:ext uri="{FF2B5EF4-FFF2-40B4-BE49-F238E27FC236}">
                <a16:creationId xmlns:a16="http://schemas.microsoft.com/office/drawing/2014/main" id="{0650DF22-8D72-4740-AEE1-EA870B24032E}"/>
              </a:ext>
            </a:extLst>
          </p:cNvPr>
          <p:cNvSpPr/>
          <p:nvPr/>
        </p:nvSpPr>
        <p:spPr>
          <a:xfrm>
            <a:off x="3403754" y="4868097"/>
            <a:ext cx="5378395" cy="1446550"/>
          </a:xfrm>
          <a:prstGeom prst="rect">
            <a:avLst/>
          </a:prstGeom>
        </p:spPr>
        <p:txBody>
          <a:bodyPr wrap="none">
            <a:spAutoFit/>
          </a:bodyPr>
          <a:lstStyle/>
          <a:p>
            <a:pPr algn="ctr"/>
            <a:r>
              <a:rPr lang="he-IL" sz="8800" b="1" dirty="0">
                <a:solidFill>
                  <a:srgbClr val="22A6DE"/>
                </a:solidFill>
                <a:latin typeface="Calibri" panose="020F0502020204030204" pitchFamily="34" charset="0"/>
                <a:cs typeface="Calibri" panose="020F0502020204030204" pitchFamily="34" charset="0"/>
              </a:rPr>
              <a:t>תכנית</a:t>
            </a:r>
            <a:r>
              <a:rPr lang="he-IL" sz="8800" b="1" dirty="0">
                <a:solidFill>
                  <a:srgbClr val="49302A"/>
                </a:solidFill>
                <a:latin typeface="Calibri" panose="020F0502020204030204" pitchFamily="34" charset="0"/>
                <a:cs typeface="Calibri" panose="020F0502020204030204" pitchFamily="34" charset="0"/>
              </a:rPr>
              <a:t> צהלה</a:t>
            </a:r>
          </a:p>
        </p:txBody>
      </p:sp>
      <p:grpSp>
        <p:nvGrpSpPr>
          <p:cNvPr id="23" name="קבוצה 22">
            <a:extLst>
              <a:ext uri="{FF2B5EF4-FFF2-40B4-BE49-F238E27FC236}">
                <a16:creationId xmlns:a16="http://schemas.microsoft.com/office/drawing/2014/main" id="{4F9159C4-8F69-4D8A-9D19-909691C46BED}"/>
              </a:ext>
            </a:extLst>
          </p:cNvPr>
          <p:cNvGrpSpPr/>
          <p:nvPr/>
        </p:nvGrpSpPr>
        <p:grpSpPr>
          <a:xfrm>
            <a:off x="399406" y="6314648"/>
            <a:ext cx="11387090" cy="325512"/>
            <a:chOff x="399406" y="6444278"/>
            <a:chExt cx="11387090" cy="325513"/>
          </a:xfrm>
        </p:grpSpPr>
        <p:sp>
          <p:nvSpPr>
            <p:cNvPr id="19" name="מלבן 18">
              <a:extLst>
                <a:ext uri="{FF2B5EF4-FFF2-40B4-BE49-F238E27FC236}">
                  <a16:creationId xmlns:a16="http://schemas.microsoft.com/office/drawing/2014/main" id="{9FEDF383-7080-4EF9-B8B8-4B45FBC7E9FA}"/>
                </a:ext>
              </a:extLst>
            </p:cNvPr>
            <p:cNvSpPr/>
            <p:nvPr/>
          </p:nvSpPr>
          <p:spPr>
            <a:xfrm>
              <a:off x="399406" y="6444278"/>
              <a:ext cx="11387090" cy="307777"/>
            </a:xfrm>
            <a:prstGeom prst="rect">
              <a:avLst/>
            </a:prstGeom>
          </p:spPr>
          <p:txBody>
            <a:bodyPr wrap="square">
              <a:spAutoFit/>
            </a:bodyPr>
            <a:lstStyle/>
            <a:p>
              <a:pPr algn="ctr">
                <a:defRPr/>
              </a:pPr>
              <a:r>
                <a:rPr lang="he-IL" sz="1400" spc="300" dirty="0">
                  <a:solidFill>
                    <a:srgbClr val="49302A"/>
                  </a:solidFill>
                  <a:latin typeface="Calibri" panose="020F0502020204030204" pitchFamily="34" charset="0"/>
                  <a:cs typeface="Calibri" panose="020F0502020204030204" pitchFamily="34" charset="0"/>
                </a:rPr>
                <a:t>פרס העיתונות לשנת 2009, פרס מוסקוביץ' לציונות לשנת 2008, פרס יגאל אלון לשנת 2002</a:t>
              </a:r>
            </a:p>
          </p:txBody>
        </p:sp>
        <p:cxnSp>
          <p:nvCxnSpPr>
            <p:cNvPr id="20" name="מחבר ישר 19">
              <a:extLst>
                <a:ext uri="{FF2B5EF4-FFF2-40B4-BE49-F238E27FC236}">
                  <a16:creationId xmlns:a16="http://schemas.microsoft.com/office/drawing/2014/main" id="{D40EFA44-57DA-4FE3-9E24-A2847E2FF381}"/>
                </a:ext>
              </a:extLst>
            </p:cNvPr>
            <p:cNvCxnSpPr>
              <a:cxnSpLocks/>
            </p:cNvCxnSpPr>
            <p:nvPr/>
          </p:nvCxnSpPr>
          <p:spPr>
            <a:xfrm>
              <a:off x="1677880" y="6444278"/>
              <a:ext cx="8824403" cy="0"/>
            </a:xfrm>
            <a:prstGeom prst="line">
              <a:avLst/>
            </a:prstGeom>
            <a:ln w="12700">
              <a:solidFill>
                <a:srgbClr val="22A6DE"/>
              </a:solidFill>
            </a:ln>
          </p:spPr>
          <p:style>
            <a:lnRef idx="1">
              <a:schemeClr val="accent1"/>
            </a:lnRef>
            <a:fillRef idx="0">
              <a:schemeClr val="accent1"/>
            </a:fillRef>
            <a:effectRef idx="0">
              <a:schemeClr val="accent1"/>
            </a:effectRef>
            <a:fontRef idx="minor">
              <a:schemeClr val="tx1"/>
            </a:fontRef>
          </p:style>
        </p:cxnSp>
        <p:cxnSp>
          <p:nvCxnSpPr>
            <p:cNvPr id="21" name="מחבר ישר 20">
              <a:extLst>
                <a:ext uri="{FF2B5EF4-FFF2-40B4-BE49-F238E27FC236}">
                  <a16:creationId xmlns:a16="http://schemas.microsoft.com/office/drawing/2014/main" id="{BE37524D-393B-48F2-9B9F-90B2767A082C}"/>
                </a:ext>
              </a:extLst>
            </p:cNvPr>
            <p:cNvCxnSpPr>
              <a:cxnSpLocks/>
            </p:cNvCxnSpPr>
            <p:nvPr/>
          </p:nvCxnSpPr>
          <p:spPr>
            <a:xfrm>
              <a:off x="1677879" y="6769791"/>
              <a:ext cx="8824403" cy="0"/>
            </a:xfrm>
            <a:prstGeom prst="line">
              <a:avLst/>
            </a:prstGeom>
            <a:ln w="12700">
              <a:solidFill>
                <a:srgbClr val="22A6DE"/>
              </a:solidFill>
            </a:ln>
          </p:spPr>
          <p:style>
            <a:lnRef idx="1">
              <a:schemeClr val="accent1"/>
            </a:lnRef>
            <a:fillRef idx="0">
              <a:schemeClr val="accent1"/>
            </a:fillRef>
            <a:effectRef idx="0">
              <a:schemeClr val="accent1"/>
            </a:effectRef>
            <a:fontRef idx="minor">
              <a:schemeClr val="tx1"/>
            </a:fontRef>
          </p:style>
        </p:cxnSp>
      </p:grpSp>
      <p:pic>
        <p:nvPicPr>
          <p:cNvPr id="22" name="תמונה 21">
            <a:extLst>
              <a:ext uri="{FF2B5EF4-FFF2-40B4-BE49-F238E27FC236}">
                <a16:creationId xmlns:a16="http://schemas.microsoft.com/office/drawing/2014/main" id="{A951ED27-FB1E-49DF-B9B5-5C3ADB4AB9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0715" b="18556"/>
          <a:stretch/>
        </p:blipFill>
        <p:spPr>
          <a:xfrm>
            <a:off x="0" y="1"/>
            <a:ext cx="12192000" cy="4935984"/>
          </a:xfrm>
          <a:prstGeom prst="rect">
            <a:avLst/>
          </a:prstGeom>
        </p:spPr>
      </p:pic>
      <p:pic>
        <p:nvPicPr>
          <p:cNvPr id="24" name="Picture 2">
            <a:extLst>
              <a:ext uri="{FF2B5EF4-FFF2-40B4-BE49-F238E27FC236}">
                <a16:creationId xmlns:a16="http://schemas.microsoft.com/office/drawing/2014/main" id="{1023C748-50D4-4915-9FB8-BB384496E0D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386872" y="97066"/>
            <a:ext cx="1556547" cy="892569"/>
          </a:xfrm>
          <a:prstGeom prst="rect">
            <a:avLst/>
          </a:prstGeom>
        </p:spPr>
      </p:pic>
      <p:pic>
        <p:nvPicPr>
          <p:cNvPr id="26" name="תמונה 25" descr="תמונה שמכילה משחק, ציור&#10;&#10;התיאור נוצר באופן אוטומטי">
            <a:extLst>
              <a:ext uri="{FF2B5EF4-FFF2-40B4-BE49-F238E27FC236}">
                <a16:creationId xmlns:a16="http://schemas.microsoft.com/office/drawing/2014/main" id="{96373FE8-7F10-42DE-992A-A1CF046BA9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406" y="235576"/>
            <a:ext cx="642694" cy="908362"/>
          </a:xfrm>
          <a:prstGeom prst="rect">
            <a:avLst/>
          </a:prstGeom>
        </p:spPr>
      </p:pic>
    </p:spTree>
    <p:extLst>
      <p:ext uri="{BB962C8B-B14F-4D97-AF65-F5344CB8AC3E}">
        <p14:creationId xmlns:p14="http://schemas.microsoft.com/office/powerpoint/2010/main" val="235486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D54E80F8-F5D5-419A-90DD-42C34224A46B}"/>
              </a:ext>
            </a:extLst>
          </p:cNvPr>
          <p:cNvSpPr/>
          <p:nvPr/>
        </p:nvSpPr>
        <p:spPr>
          <a:xfrm>
            <a:off x="-2" y="958402"/>
            <a:ext cx="12192000" cy="205074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מלבן 6">
            <a:extLst>
              <a:ext uri="{FF2B5EF4-FFF2-40B4-BE49-F238E27FC236}">
                <a16:creationId xmlns:a16="http://schemas.microsoft.com/office/drawing/2014/main" id="{9C19B66E-ABA9-4A2B-8489-9DCD4758FB44}"/>
              </a:ext>
            </a:extLst>
          </p:cNvPr>
          <p:cNvSpPr/>
          <p:nvPr/>
        </p:nvSpPr>
        <p:spPr>
          <a:xfrm>
            <a:off x="4680344" y="760100"/>
            <a:ext cx="2754279" cy="1815882"/>
          </a:xfrm>
          <a:prstGeom prst="rect">
            <a:avLst/>
          </a:prstGeom>
        </p:spPr>
        <p:txBody>
          <a:bodyPr wrap="none">
            <a:spAutoFit/>
          </a:bodyPr>
          <a:lstStyle/>
          <a:p>
            <a:pPr algn="ctr"/>
            <a:r>
              <a:rPr lang="he-IL" sz="7200" b="1" dirty="0">
                <a:solidFill>
                  <a:schemeClr val="bg1"/>
                </a:solidFill>
                <a:latin typeface="Verdana Pro Black" panose="020B0604020202020204" pitchFamily="34" charset="0"/>
                <a:cs typeface="Calibri" panose="020F0502020204030204" pitchFamily="34" charset="0"/>
              </a:rPr>
              <a:t>תוצאות</a:t>
            </a:r>
          </a:p>
          <a:p>
            <a:pPr algn="ctr"/>
            <a:r>
              <a:rPr lang="he-IL" sz="4000" b="1" dirty="0">
                <a:solidFill>
                  <a:schemeClr val="bg1"/>
                </a:solidFill>
                <a:latin typeface="Verdana Pro Black" panose="020B0604020202020204" pitchFamily="34" charset="0"/>
                <a:cs typeface="Calibri" panose="020F0502020204030204" pitchFamily="34" charset="0"/>
              </a:rPr>
              <a:t>סקר חניכים</a:t>
            </a:r>
            <a:endParaRPr lang="he-IL" sz="4000" b="1" dirty="0"/>
          </a:p>
        </p:txBody>
      </p:sp>
      <p:grpSp>
        <p:nvGrpSpPr>
          <p:cNvPr id="41" name="קבוצה 40"/>
          <p:cNvGrpSpPr/>
          <p:nvPr/>
        </p:nvGrpSpPr>
        <p:grpSpPr>
          <a:xfrm>
            <a:off x="9603886" y="2192123"/>
            <a:ext cx="2437439" cy="3630986"/>
            <a:chOff x="9603886" y="2192123"/>
            <a:chExt cx="2437439" cy="3630986"/>
          </a:xfrm>
        </p:grpSpPr>
        <p:sp>
          <p:nvSpPr>
            <p:cNvPr id="9" name="מלבן 8">
              <a:extLst>
                <a:ext uri="{FF2B5EF4-FFF2-40B4-BE49-F238E27FC236}">
                  <a16:creationId xmlns:a16="http://schemas.microsoft.com/office/drawing/2014/main" id="{B0718799-90B2-49D1-BEA4-384963577FCD}"/>
                </a:ext>
              </a:extLst>
            </p:cNvPr>
            <p:cNvSpPr/>
            <p:nvPr/>
          </p:nvSpPr>
          <p:spPr>
            <a:xfrm>
              <a:off x="9603886" y="3884117"/>
              <a:ext cx="2437439" cy="1938992"/>
            </a:xfrm>
            <a:prstGeom prst="rect">
              <a:avLst/>
            </a:prstGeom>
          </p:spPr>
          <p:txBody>
            <a:bodyPr wrap="square">
              <a:spAutoFit/>
            </a:bodyPr>
            <a:lstStyle/>
            <a:p>
              <a:pPr algn="ctr">
                <a:lnSpc>
                  <a:spcPct val="125000"/>
                </a:lnSpc>
              </a:pPr>
              <a:r>
                <a:rPr lang="he-IL" sz="2400" dirty="0">
                  <a:latin typeface="Calibri" panose="020F0502020204030204" pitchFamily="34" charset="0"/>
                  <a:cs typeface="Calibri" panose="020F0502020204030204" pitchFamily="34" charset="0"/>
                </a:rPr>
                <a:t>חניכי התכנית מעידים על </a:t>
              </a:r>
              <a:r>
                <a:rPr lang="he-IL" sz="2400" b="1" dirty="0">
                  <a:latin typeface="Calibri" panose="020F0502020204030204" pitchFamily="34" charset="0"/>
                  <a:cs typeface="Calibri" panose="020F0502020204030204" pitchFamily="34" charset="0"/>
                </a:rPr>
                <a:t>מוטיבציה גבוהה לשירות משמעותי</a:t>
              </a:r>
              <a:endParaRPr lang="he-IL" sz="4000" b="1" dirty="0">
                <a:latin typeface="Calibri" panose="020F0502020204030204" pitchFamily="34" charset="0"/>
                <a:cs typeface="Calibri" panose="020F0502020204030204" pitchFamily="34" charset="0"/>
              </a:endParaRPr>
            </a:p>
          </p:txBody>
        </p:sp>
        <p:grpSp>
          <p:nvGrpSpPr>
            <p:cNvPr id="20" name="קבוצה 19"/>
            <p:cNvGrpSpPr/>
            <p:nvPr/>
          </p:nvGrpSpPr>
          <p:grpSpPr>
            <a:xfrm>
              <a:off x="10010925" y="2192123"/>
              <a:ext cx="1657531" cy="1787057"/>
              <a:chOff x="9546990" y="2258044"/>
              <a:chExt cx="1657531" cy="1787057"/>
            </a:xfrm>
          </p:grpSpPr>
          <p:grpSp>
            <p:nvGrpSpPr>
              <p:cNvPr id="15" name="קבוצה 14"/>
              <p:cNvGrpSpPr/>
              <p:nvPr/>
            </p:nvGrpSpPr>
            <p:grpSpPr>
              <a:xfrm>
                <a:off x="9546990" y="2258044"/>
                <a:ext cx="1657531" cy="1787057"/>
                <a:chOff x="9546990" y="2258044"/>
                <a:chExt cx="1657531" cy="1787057"/>
              </a:xfrm>
            </p:grpSpPr>
            <p:pic>
              <p:nvPicPr>
                <p:cNvPr id="8" name="תמונה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46990" y="2258044"/>
                  <a:ext cx="1657531" cy="1787057"/>
                </a:xfrm>
                <a:prstGeom prst="rect">
                  <a:avLst/>
                </a:prstGeom>
              </p:spPr>
            </p:pic>
            <p:sp>
              <p:nvSpPr>
                <p:cNvPr id="14" name="אליפסה 13"/>
                <p:cNvSpPr/>
                <p:nvPr/>
              </p:nvSpPr>
              <p:spPr>
                <a:xfrm>
                  <a:off x="9976036" y="2639028"/>
                  <a:ext cx="765270" cy="1157468"/>
                </a:xfrm>
                <a:prstGeom prst="ellipse">
                  <a:avLst/>
                </a:prstGeom>
                <a:solidFill>
                  <a:srgbClr val="24A6DE"/>
                </a:solidFill>
                <a:ln>
                  <a:solidFill>
                    <a:srgbClr val="24A6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6" name="TextBox 15"/>
              <p:cNvSpPr txBox="1"/>
              <p:nvPr/>
            </p:nvSpPr>
            <p:spPr>
              <a:xfrm>
                <a:off x="9901471" y="2859183"/>
                <a:ext cx="914400" cy="584775"/>
              </a:xfrm>
              <a:prstGeom prst="rect">
                <a:avLst/>
              </a:prstGeom>
              <a:noFill/>
            </p:spPr>
            <p:txBody>
              <a:bodyPr wrap="square" rtlCol="1">
                <a:spAutoFit/>
              </a:bodyPr>
              <a:lstStyle/>
              <a:p>
                <a:r>
                  <a:rPr lang="he-IL" sz="3200" dirty="0">
                    <a:solidFill>
                      <a:srgbClr val="49302A"/>
                    </a:solidFill>
                    <a:latin typeface="Calibri" panose="020F0502020204030204" pitchFamily="34" charset="0"/>
                    <a:cs typeface="Calibri" panose="020F0502020204030204" pitchFamily="34" charset="0"/>
                  </a:rPr>
                  <a:t>91%</a:t>
                </a:r>
              </a:p>
            </p:txBody>
          </p:sp>
        </p:grpSp>
      </p:grpSp>
      <p:grpSp>
        <p:nvGrpSpPr>
          <p:cNvPr id="40" name="קבוצה 39"/>
          <p:cNvGrpSpPr/>
          <p:nvPr/>
        </p:nvGrpSpPr>
        <p:grpSpPr>
          <a:xfrm>
            <a:off x="6370240" y="2192123"/>
            <a:ext cx="2562625" cy="3596811"/>
            <a:chOff x="6370240" y="2192123"/>
            <a:chExt cx="2562625" cy="3596811"/>
          </a:xfrm>
        </p:grpSpPr>
        <p:grpSp>
          <p:nvGrpSpPr>
            <p:cNvPr id="21" name="קבוצה 20"/>
            <p:cNvGrpSpPr/>
            <p:nvPr/>
          </p:nvGrpSpPr>
          <p:grpSpPr>
            <a:xfrm>
              <a:off x="6822787" y="2192123"/>
              <a:ext cx="1657531" cy="1787057"/>
              <a:chOff x="9546990" y="2258044"/>
              <a:chExt cx="1657531" cy="1787057"/>
            </a:xfrm>
          </p:grpSpPr>
          <p:grpSp>
            <p:nvGrpSpPr>
              <p:cNvPr id="22" name="קבוצה 21"/>
              <p:cNvGrpSpPr/>
              <p:nvPr/>
            </p:nvGrpSpPr>
            <p:grpSpPr>
              <a:xfrm>
                <a:off x="9546990" y="2258044"/>
                <a:ext cx="1657531" cy="1787057"/>
                <a:chOff x="9546990" y="2258044"/>
                <a:chExt cx="1657531" cy="1787057"/>
              </a:xfrm>
            </p:grpSpPr>
            <p:pic>
              <p:nvPicPr>
                <p:cNvPr id="24" name="תמונה 2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46990" y="2258044"/>
                  <a:ext cx="1657531" cy="1787057"/>
                </a:xfrm>
                <a:prstGeom prst="rect">
                  <a:avLst/>
                </a:prstGeom>
              </p:spPr>
            </p:pic>
            <p:sp>
              <p:nvSpPr>
                <p:cNvPr id="25" name="אליפסה 24"/>
                <p:cNvSpPr/>
                <p:nvPr/>
              </p:nvSpPr>
              <p:spPr>
                <a:xfrm>
                  <a:off x="9976036" y="2639028"/>
                  <a:ext cx="765270" cy="1157468"/>
                </a:xfrm>
                <a:prstGeom prst="ellipse">
                  <a:avLst/>
                </a:prstGeom>
                <a:solidFill>
                  <a:srgbClr val="24A6DE"/>
                </a:solidFill>
                <a:ln>
                  <a:solidFill>
                    <a:srgbClr val="24A6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3" name="TextBox 22"/>
              <p:cNvSpPr txBox="1"/>
              <p:nvPr/>
            </p:nvSpPr>
            <p:spPr>
              <a:xfrm>
                <a:off x="9901471" y="2859183"/>
                <a:ext cx="914400" cy="584775"/>
              </a:xfrm>
              <a:prstGeom prst="rect">
                <a:avLst/>
              </a:prstGeom>
              <a:noFill/>
            </p:spPr>
            <p:txBody>
              <a:bodyPr wrap="square" rtlCol="1">
                <a:spAutoFit/>
              </a:bodyPr>
              <a:lstStyle/>
              <a:p>
                <a:r>
                  <a:rPr lang="he-IL" sz="3200" dirty="0">
                    <a:solidFill>
                      <a:srgbClr val="49302A"/>
                    </a:solidFill>
                    <a:latin typeface="Calibri" panose="020F0502020204030204" pitchFamily="34" charset="0"/>
                    <a:cs typeface="Calibri" panose="020F0502020204030204" pitchFamily="34" charset="0"/>
                  </a:rPr>
                  <a:t>70%</a:t>
                </a:r>
              </a:p>
            </p:txBody>
          </p:sp>
        </p:grpSp>
        <p:sp>
          <p:nvSpPr>
            <p:cNvPr id="26" name="מלבן 25">
              <a:extLst>
                <a:ext uri="{FF2B5EF4-FFF2-40B4-BE49-F238E27FC236}">
                  <a16:creationId xmlns:a16="http://schemas.microsoft.com/office/drawing/2014/main" id="{B0718799-90B2-49D1-BEA4-384963577FCD}"/>
                </a:ext>
              </a:extLst>
            </p:cNvPr>
            <p:cNvSpPr/>
            <p:nvPr/>
          </p:nvSpPr>
          <p:spPr>
            <a:xfrm>
              <a:off x="6370240" y="3884117"/>
              <a:ext cx="2562625" cy="1904817"/>
            </a:xfrm>
            <a:prstGeom prst="rect">
              <a:avLst/>
            </a:prstGeom>
          </p:spPr>
          <p:txBody>
            <a:bodyPr wrap="square">
              <a:spAutoFit/>
            </a:bodyPr>
            <a:lstStyle/>
            <a:p>
              <a:pPr algn="ctr">
                <a:lnSpc>
                  <a:spcPct val="125000"/>
                </a:lnSpc>
              </a:pPr>
              <a:r>
                <a:rPr lang="he-IL" sz="2400" dirty="0">
                  <a:latin typeface="Calibri" panose="020F0502020204030204" pitchFamily="34" charset="0"/>
                  <a:cs typeface="Calibri" panose="020F0502020204030204" pitchFamily="34" charset="0"/>
                </a:rPr>
                <a:t>חניכי התכנית מעידים כי הם </a:t>
              </a:r>
              <a:r>
                <a:rPr lang="he-IL" sz="2400" b="1" dirty="0">
                  <a:latin typeface="Calibri" panose="020F0502020204030204" pitchFamily="34" charset="0"/>
                  <a:cs typeface="Calibri" panose="020F0502020204030204" pitchFamily="34" charset="0"/>
                </a:rPr>
                <a:t>לוקחים חלק בפעילות התנדבותית מועילה</a:t>
              </a:r>
            </a:p>
          </p:txBody>
        </p:sp>
      </p:grpSp>
      <p:grpSp>
        <p:nvGrpSpPr>
          <p:cNvPr id="39" name="קבוצה 38"/>
          <p:cNvGrpSpPr/>
          <p:nvPr/>
        </p:nvGrpSpPr>
        <p:grpSpPr>
          <a:xfrm>
            <a:off x="3081543" y="2192123"/>
            <a:ext cx="2562625" cy="3596811"/>
            <a:chOff x="3081543" y="2192123"/>
            <a:chExt cx="2562625" cy="3596811"/>
          </a:xfrm>
        </p:grpSpPr>
        <p:grpSp>
          <p:nvGrpSpPr>
            <p:cNvPr id="27" name="קבוצה 26"/>
            <p:cNvGrpSpPr/>
            <p:nvPr/>
          </p:nvGrpSpPr>
          <p:grpSpPr>
            <a:xfrm>
              <a:off x="3534090" y="2192123"/>
              <a:ext cx="1657531" cy="1787057"/>
              <a:chOff x="9546990" y="2258044"/>
              <a:chExt cx="1657531" cy="1787057"/>
            </a:xfrm>
          </p:grpSpPr>
          <p:grpSp>
            <p:nvGrpSpPr>
              <p:cNvPr id="28" name="קבוצה 27"/>
              <p:cNvGrpSpPr/>
              <p:nvPr/>
            </p:nvGrpSpPr>
            <p:grpSpPr>
              <a:xfrm>
                <a:off x="9546990" y="2258044"/>
                <a:ext cx="1657531" cy="1787057"/>
                <a:chOff x="9546990" y="2258044"/>
                <a:chExt cx="1657531" cy="1787057"/>
              </a:xfrm>
            </p:grpSpPr>
            <p:pic>
              <p:nvPicPr>
                <p:cNvPr id="30" name="תמונה 2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46990" y="2258044"/>
                  <a:ext cx="1657531" cy="1787057"/>
                </a:xfrm>
                <a:prstGeom prst="rect">
                  <a:avLst/>
                </a:prstGeom>
              </p:spPr>
            </p:pic>
            <p:sp>
              <p:nvSpPr>
                <p:cNvPr id="31" name="אליפסה 30"/>
                <p:cNvSpPr/>
                <p:nvPr/>
              </p:nvSpPr>
              <p:spPr>
                <a:xfrm>
                  <a:off x="9976036" y="2639028"/>
                  <a:ext cx="765270" cy="1157468"/>
                </a:xfrm>
                <a:prstGeom prst="ellipse">
                  <a:avLst/>
                </a:prstGeom>
                <a:solidFill>
                  <a:srgbClr val="24A6DE"/>
                </a:solidFill>
                <a:ln>
                  <a:solidFill>
                    <a:srgbClr val="24A6DE"/>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29" name="TextBox 28"/>
              <p:cNvSpPr txBox="1"/>
              <p:nvPr/>
            </p:nvSpPr>
            <p:spPr>
              <a:xfrm>
                <a:off x="9918555" y="2875134"/>
                <a:ext cx="914400" cy="584775"/>
              </a:xfrm>
              <a:prstGeom prst="rect">
                <a:avLst/>
              </a:prstGeom>
              <a:noFill/>
            </p:spPr>
            <p:txBody>
              <a:bodyPr wrap="square" rtlCol="1">
                <a:spAutoFit/>
              </a:bodyPr>
              <a:lstStyle/>
              <a:p>
                <a:r>
                  <a:rPr lang="he-IL" sz="3200" dirty="0">
                    <a:solidFill>
                      <a:srgbClr val="49302A"/>
                    </a:solidFill>
                    <a:latin typeface="Calibri" panose="020F0502020204030204" pitchFamily="34" charset="0"/>
                    <a:cs typeface="Calibri" panose="020F0502020204030204" pitchFamily="34" charset="0"/>
                  </a:rPr>
                  <a:t>84%</a:t>
                </a:r>
              </a:p>
            </p:txBody>
          </p:sp>
        </p:grpSp>
        <p:sp>
          <p:nvSpPr>
            <p:cNvPr id="32" name="מלבן 31">
              <a:extLst>
                <a:ext uri="{FF2B5EF4-FFF2-40B4-BE49-F238E27FC236}">
                  <a16:creationId xmlns:a16="http://schemas.microsoft.com/office/drawing/2014/main" id="{B0718799-90B2-49D1-BEA4-384963577FCD}"/>
                </a:ext>
              </a:extLst>
            </p:cNvPr>
            <p:cNvSpPr/>
            <p:nvPr/>
          </p:nvSpPr>
          <p:spPr>
            <a:xfrm>
              <a:off x="3081543" y="3884117"/>
              <a:ext cx="2562625" cy="1904817"/>
            </a:xfrm>
            <a:prstGeom prst="rect">
              <a:avLst/>
            </a:prstGeom>
          </p:spPr>
          <p:txBody>
            <a:bodyPr wrap="square">
              <a:spAutoFit/>
            </a:bodyPr>
            <a:lstStyle/>
            <a:p>
              <a:pPr algn="ctr">
                <a:lnSpc>
                  <a:spcPct val="125000"/>
                </a:lnSpc>
              </a:pPr>
              <a:r>
                <a:rPr lang="he-IL" sz="2400" dirty="0">
                  <a:latin typeface="Calibri" panose="020F0502020204030204" pitchFamily="34" charset="0"/>
                  <a:cs typeface="Calibri" panose="020F0502020204030204" pitchFamily="34" charset="0"/>
                </a:rPr>
                <a:t>חניכי התכנית </a:t>
              </a:r>
              <a:r>
                <a:rPr lang="he-IL" sz="2400" b="1" dirty="0">
                  <a:latin typeface="Calibri" panose="020F0502020204030204" pitchFamily="34" charset="0"/>
                  <a:cs typeface="Calibri" panose="020F0502020204030204" pitchFamily="34" charset="0"/>
                </a:rPr>
                <a:t>התמידו בתכנית </a:t>
              </a:r>
              <a:r>
                <a:rPr lang="he-IL" sz="2400" dirty="0">
                  <a:latin typeface="Calibri" panose="020F0502020204030204" pitchFamily="34" charset="0"/>
                  <a:cs typeface="Calibri" panose="020F0502020204030204" pitchFamily="34" charset="0"/>
                </a:rPr>
                <a:t>או הביעו נכונות להתמיד בה עד לסיום כתה י"ב</a:t>
              </a:r>
            </a:p>
          </p:txBody>
        </p:sp>
      </p:grpSp>
      <p:pic>
        <p:nvPicPr>
          <p:cNvPr id="36" name="תמונה 3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2052" y="2192123"/>
            <a:ext cx="1657531" cy="1787057"/>
          </a:xfrm>
          <a:prstGeom prst="rect">
            <a:avLst/>
          </a:prstGeom>
        </p:spPr>
      </p:pic>
      <p:sp>
        <p:nvSpPr>
          <p:cNvPr id="38" name="מלבן 37">
            <a:extLst>
              <a:ext uri="{FF2B5EF4-FFF2-40B4-BE49-F238E27FC236}">
                <a16:creationId xmlns:a16="http://schemas.microsoft.com/office/drawing/2014/main" id="{B0718799-90B2-49D1-BEA4-384963577FCD}"/>
              </a:ext>
            </a:extLst>
          </p:cNvPr>
          <p:cNvSpPr/>
          <p:nvPr/>
        </p:nvSpPr>
        <p:spPr>
          <a:xfrm>
            <a:off x="59505" y="3866504"/>
            <a:ext cx="2562625" cy="1330621"/>
          </a:xfrm>
          <a:prstGeom prst="rect">
            <a:avLst/>
          </a:prstGeom>
        </p:spPr>
        <p:txBody>
          <a:bodyPr wrap="square">
            <a:spAutoFit/>
          </a:bodyPr>
          <a:lstStyle/>
          <a:p>
            <a:pPr algn="ctr">
              <a:lnSpc>
                <a:spcPct val="125000"/>
              </a:lnSpc>
            </a:pPr>
            <a:r>
              <a:rPr lang="he-IL" sz="2200" dirty="0">
                <a:latin typeface="Calibri" panose="020F0502020204030204" pitchFamily="34" charset="0"/>
                <a:cs typeface="Calibri" panose="020F0502020204030204" pitchFamily="34" charset="0"/>
              </a:rPr>
              <a:t>החונך המתנדב מהווה </a:t>
            </a:r>
            <a:r>
              <a:rPr lang="he-IL" sz="2200" b="1" dirty="0">
                <a:latin typeface="Calibri" panose="020F0502020204030204" pitchFamily="34" charset="0"/>
                <a:cs typeface="Calibri" panose="020F0502020204030204" pitchFamily="34" charset="0"/>
              </a:rPr>
              <a:t>דמות משמעותית </a:t>
            </a:r>
            <a:r>
              <a:rPr lang="he-IL" sz="2200" dirty="0">
                <a:latin typeface="Calibri" panose="020F0502020204030204" pitchFamily="34" charset="0"/>
                <a:cs typeface="Calibri" panose="020F0502020204030204" pitchFamily="34" charset="0"/>
              </a:rPr>
              <a:t>עבור מרבית החניכים</a:t>
            </a:r>
          </a:p>
        </p:txBody>
      </p:sp>
    </p:spTree>
    <p:extLst>
      <p:ext uri="{BB962C8B-B14F-4D97-AF65-F5344CB8AC3E}">
        <p14:creationId xmlns:p14="http://schemas.microsoft.com/office/powerpoint/2010/main" val="95300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4CDE2225-6F2C-4E69-A35E-3BE596545543}"/>
              </a:ext>
            </a:extLst>
          </p:cNvPr>
          <p:cNvSpPr/>
          <p:nvPr/>
        </p:nvSpPr>
        <p:spPr>
          <a:xfrm>
            <a:off x="752811" y="4758065"/>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400" b="1" dirty="0" err="1">
                <a:solidFill>
                  <a:schemeClr val="accent5">
                    <a:lumMod val="75000"/>
                  </a:schemeClr>
                </a:solidFill>
                <a:latin typeface="+mj-lt"/>
                <a:ea typeface="+mj-ea"/>
                <a:cs typeface="+mj-cs"/>
              </a:rPr>
              <a:t>זוכת</a:t>
            </a:r>
            <a:r>
              <a:rPr lang="en-US" sz="5400" b="1" dirty="0">
                <a:solidFill>
                  <a:schemeClr val="accent5">
                    <a:lumMod val="75000"/>
                  </a:schemeClr>
                </a:solidFill>
                <a:latin typeface="+mj-lt"/>
                <a:ea typeface="+mj-ea"/>
                <a:cs typeface="+mj-cs"/>
              </a:rPr>
              <a:t> </a:t>
            </a:r>
            <a:r>
              <a:rPr lang="en-US" sz="5400" b="1" dirty="0" err="1">
                <a:solidFill>
                  <a:schemeClr val="accent5">
                    <a:lumMod val="75000"/>
                  </a:schemeClr>
                </a:solidFill>
                <a:latin typeface="+mj-lt"/>
                <a:ea typeface="+mj-ea"/>
                <a:cs typeface="+mj-cs"/>
              </a:rPr>
              <a:t>אות</a:t>
            </a:r>
            <a:r>
              <a:rPr lang="en-US" sz="5400" b="1" dirty="0">
                <a:solidFill>
                  <a:schemeClr val="accent5">
                    <a:lumMod val="75000"/>
                  </a:schemeClr>
                </a:solidFill>
                <a:latin typeface="+mj-lt"/>
                <a:ea typeface="+mj-ea"/>
                <a:cs typeface="+mj-cs"/>
              </a:rPr>
              <a:t> </a:t>
            </a:r>
            <a:r>
              <a:rPr lang="en-US" sz="5400" b="1" dirty="0" err="1">
                <a:solidFill>
                  <a:schemeClr val="accent5">
                    <a:lumMod val="75000"/>
                  </a:schemeClr>
                </a:solidFill>
                <a:latin typeface="+mj-lt"/>
                <a:ea typeface="+mj-ea"/>
                <a:cs typeface="+mj-cs"/>
              </a:rPr>
              <a:t>הנשיא</a:t>
            </a:r>
            <a:r>
              <a:rPr lang="en-US" sz="5400" b="1" dirty="0">
                <a:solidFill>
                  <a:schemeClr val="accent5">
                    <a:lumMod val="75000"/>
                  </a:schemeClr>
                </a:solidFill>
                <a:latin typeface="+mj-lt"/>
                <a:ea typeface="+mj-ea"/>
                <a:cs typeface="+mj-cs"/>
              </a:rPr>
              <a:t> </a:t>
            </a:r>
            <a:r>
              <a:rPr lang="en-US" sz="5400" b="1" dirty="0" err="1">
                <a:solidFill>
                  <a:schemeClr val="accent5">
                    <a:lumMod val="75000"/>
                  </a:schemeClr>
                </a:solidFill>
                <a:latin typeface="+mj-lt"/>
                <a:ea typeface="+mj-ea"/>
                <a:cs typeface="+mj-cs"/>
              </a:rPr>
              <a:t>להתנדבות</a:t>
            </a:r>
            <a:r>
              <a:rPr lang="en-US" sz="5400" b="1" dirty="0">
                <a:solidFill>
                  <a:schemeClr val="accent5">
                    <a:lumMod val="75000"/>
                  </a:schemeClr>
                </a:solidFill>
                <a:latin typeface="+mj-lt"/>
                <a:ea typeface="+mj-ea"/>
                <a:cs typeface="+mj-cs"/>
              </a:rPr>
              <a:t> 2020</a:t>
            </a:r>
          </a:p>
        </p:txBody>
      </p:sp>
      <p:pic>
        <p:nvPicPr>
          <p:cNvPr id="1026" name="Picture 2" descr="אות הנשיא למתנדב – ויקיפדיה">
            <a:extLst>
              <a:ext uri="{FF2B5EF4-FFF2-40B4-BE49-F238E27FC236}">
                <a16:creationId xmlns:a16="http://schemas.microsoft.com/office/drawing/2014/main" id="{7E6A2DF4-EFE0-4EF7-803F-ABA0312894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25" r="6656" b="1"/>
          <a:stretch/>
        </p:blipFill>
        <p:spPr bwMode="auto">
          <a:xfrm>
            <a:off x="982258" y="792244"/>
            <a:ext cx="2303347" cy="34405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ריבלין העניק את &quot;אות הנשיא להתנדבות&quot; - ערוץ 7">
            <a:extLst>
              <a:ext uri="{FF2B5EF4-FFF2-40B4-BE49-F238E27FC236}">
                <a16:creationId xmlns:a16="http://schemas.microsoft.com/office/drawing/2014/main" id="{18E60EB4-006C-4BE5-A33B-1F1F1DE85C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94" r="2" b="4354"/>
          <a:stretch/>
        </p:blipFill>
        <p:spPr bwMode="auto">
          <a:xfrm>
            <a:off x="3679506" y="636087"/>
            <a:ext cx="7825640" cy="344054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ריבלין העניק את &quot;אות הנשיא להתנדבות&quot; - ערוץ 7">
            <a:extLst>
              <a:ext uri="{FF2B5EF4-FFF2-40B4-BE49-F238E27FC236}">
                <a16:creationId xmlns:a16="http://schemas.microsoft.com/office/drawing/2014/main" id="{C2CE74C9-2A9D-4630-A632-A6BA5FB8990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053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E06B23A2-8D0B-4BBA-B14F-06501367BEB3}"/>
              </a:ext>
            </a:extLst>
          </p:cNvPr>
          <p:cNvGraphicFramePr>
            <a:graphicFrameLocks noChangeAspect="1"/>
          </p:cNvGraphicFramePr>
          <p:nvPr>
            <p:extLst>
              <p:ext uri="{D42A27DB-BD31-4B8C-83A1-F6EECF244321}">
                <p14:modId xmlns:p14="http://schemas.microsoft.com/office/powerpoint/2010/main" val="525896694"/>
              </p:ext>
            </p:extLst>
          </p:nvPr>
        </p:nvGraphicFramePr>
        <p:xfrm>
          <a:off x="0" y="599768"/>
          <a:ext cx="12138085" cy="5511618"/>
        </p:xfrm>
        <a:graphic>
          <a:graphicData uri="http://schemas.openxmlformats.org/presentationml/2006/ole">
            <mc:AlternateContent xmlns:mc="http://schemas.openxmlformats.org/markup-compatibility/2006">
              <mc:Choice xmlns:v="urn:schemas-microsoft-com:vml" Requires="v">
                <p:oleObj spid="_x0000_s1027" name="Image" r:id="rId3" imgW="10767960" imgH="4888800" progId="Photoshop.Image.15">
                  <p:embed/>
                </p:oleObj>
              </mc:Choice>
              <mc:Fallback>
                <p:oleObj name="Image" r:id="rId3" imgW="10767960" imgH="4888800" progId="Photoshop.Image.15">
                  <p:embed/>
                  <p:pic>
                    <p:nvPicPr>
                      <p:cNvPr id="8" name="Object 7">
                        <a:extLst>
                          <a:ext uri="{FF2B5EF4-FFF2-40B4-BE49-F238E27FC236}">
                            <a16:creationId xmlns:a16="http://schemas.microsoft.com/office/drawing/2014/main" id="{E06B23A2-8D0B-4BBA-B14F-06501367BEB3}"/>
                          </a:ext>
                        </a:extLst>
                      </p:cNvPr>
                      <p:cNvPicPr/>
                      <p:nvPr/>
                    </p:nvPicPr>
                    <p:blipFill>
                      <a:blip r:embed="rId4"/>
                      <a:stretch>
                        <a:fillRect/>
                      </a:stretch>
                    </p:blipFill>
                    <p:spPr>
                      <a:xfrm>
                        <a:off x="0" y="599768"/>
                        <a:ext cx="12138085" cy="5511618"/>
                      </a:xfrm>
                      <a:prstGeom prst="rect">
                        <a:avLst/>
                      </a:prstGeom>
                    </p:spPr>
                  </p:pic>
                </p:oleObj>
              </mc:Fallback>
            </mc:AlternateContent>
          </a:graphicData>
        </a:graphic>
      </p:graphicFrame>
      <p:pic>
        <p:nvPicPr>
          <p:cNvPr id="3" name="תמונה 2" descr="תמונה שמכילה ציור&#10;&#10;התיאור נוצר באופן אוטומטי">
            <a:extLst>
              <a:ext uri="{FF2B5EF4-FFF2-40B4-BE49-F238E27FC236}">
                <a16:creationId xmlns:a16="http://schemas.microsoft.com/office/drawing/2014/main" id="{5B0A7CE7-66EE-4379-9B98-51DAA44B443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9910" y="138058"/>
            <a:ext cx="1563091" cy="895835"/>
          </a:xfrm>
          <a:prstGeom prst="rect">
            <a:avLst/>
          </a:prstGeom>
        </p:spPr>
      </p:pic>
    </p:spTree>
    <p:extLst>
      <p:ext uri="{BB962C8B-B14F-4D97-AF65-F5344CB8AC3E}">
        <p14:creationId xmlns:p14="http://schemas.microsoft.com/office/powerpoint/2010/main" val="327815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06E849CC-BC4C-446F-A48F-9C1C1F646502}"/>
              </a:ext>
            </a:extLst>
          </p:cNvPr>
          <p:cNvGraphicFramePr>
            <a:graphicFrameLocks noChangeAspect="1"/>
          </p:cNvGraphicFramePr>
          <p:nvPr>
            <p:extLst>
              <p:ext uri="{D42A27DB-BD31-4B8C-83A1-F6EECF244321}">
                <p14:modId xmlns:p14="http://schemas.microsoft.com/office/powerpoint/2010/main" val="3944326137"/>
              </p:ext>
            </p:extLst>
          </p:nvPr>
        </p:nvGraphicFramePr>
        <p:xfrm>
          <a:off x="0" y="806244"/>
          <a:ext cx="12139835" cy="6090237"/>
        </p:xfrm>
        <a:graphic>
          <a:graphicData uri="http://schemas.openxmlformats.org/presentationml/2006/ole">
            <mc:AlternateContent xmlns:mc="http://schemas.openxmlformats.org/markup-compatibility/2006">
              <mc:Choice xmlns:v="urn:schemas-microsoft-com:vml" Requires="v">
                <p:oleObj spid="_x0000_s2051" name="Image" r:id="rId3" imgW="10907640" imgH="5472720" progId="Photoshop.Image.15">
                  <p:embed/>
                </p:oleObj>
              </mc:Choice>
              <mc:Fallback>
                <p:oleObj name="Image" r:id="rId3" imgW="10907640" imgH="5472720" progId="Photoshop.Image.15">
                  <p:embed/>
                  <p:pic>
                    <p:nvPicPr>
                      <p:cNvPr id="3" name="Object 2">
                        <a:extLst>
                          <a:ext uri="{FF2B5EF4-FFF2-40B4-BE49-F238E27FC236}">
                            <a16:creationId xmlns:a16="http://schemas.microsoft.com/office/drawing/2014/main" id="{06E849CC-BC4C-446F-A48F-9C1C1F646502}"/>
                          </a:ext>
                        </a:extLst>
                      </p:cNvPr>
                      <p:cNvPicPr/>
                      <p:nvPr/>
                    </p:nvPicPr>
                    <p:blipFill>
                      <a:blip r:embed="rId4"/>
                      <a:stretch>
                        <a:fillRect/>
                      </a:stretch>
                    </p:blipFill>
                    <p:spPr>
                      <a:xfrm>
                        <a:off x="0" y="806244"/>
                        <a:ext cx="12139835" cy="6090237"/>
                      </a:xfrm>
                      <a:prstGeom prst="rect">
                        <a:avLst/>
                      </a:prstGeom>
                    </p:spPr>
                  </p:pic>
                </p:oleObj>
              </mc:Fallback>
            </mc:AlternateContent>
          </a:graphicData>
        </a:graphic>
      </p:graphicFrame>
      <p:pic>
        <p:nvPicPr>
          <p:cNvPr id="4" name="תמונה 3" descr="תמונה שמכילה ציור&#10;&#10;התיאור נוצר באופן אוטומטי">
            <a:extLst>
              <a:ext uri="{FF2B5EF4-FFF2-40B4-BE49-F238E27FC236}">
                <a16:creationId xmlns:a16="http://schemas.microsoft.com/office/drawing/2014/main" id="{BDFEDCF7-D960-45D1-878D-FAEDF596656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9910" y="138058"/>
            <a:ext cx="1563091" cy="895835"/>
          </a:xfrm>
          <a:prstGeom prst="rect">
            <a:avLst/>
          </a:prstGeom>
        </p:spPr>
      </p:pic>
    </p:spTree>
    <p:extLst>
      <p:ext uri="{BB962C8B-B14F-4D97-AF65-F5344CB8AC3E}">
        <p14:creationId xmlns:p14="http://schemas.microsoft.com/office/powerpoint/2010/main" val="400175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E31E39B-DDE7-474B-98DA-969829271EF8}"/>
              </a:ext>
            </a:extLst>
          </p:cNvPr>
          <p:cNvGraphicFramePr>
            <a:graphicFrameLocks noChangeAspect="1"/>
          </p:cNvGraphicFramePr>
          <p:nvPr>
            <p:extLst>
              <p:ext uri="{D42A27DB-BD31-4B8C-83A1-F6EECF244321}">
                <p14:modId xmlns:p14="http://schemas.microsoft.com/office/powerpoint/2010/main" val="1402382652"/>
              </p:ext>
            </p:extLst>
          </p:nvPr>
        </p:nvGraphicFramePr>
        <p:xfrm>
          <a:off x="-809521" y="875072"/>
          <a:ext cx="12974524" cy="6056670"/>
        </p:xfrm>
        <a:graphic>
          <a:graphicData uri="http://schemas.openxmlformats.org/presentationml/2006/ole">
            <mc:AlternateContent xmlns:mc="http://schemas.openxmlformats.org/markup-compatibility/2006">
              <mc:Choice xmlns:v="urn:schemas-microsoft-com:vml" Requires="v">
                <p:oleObj spid="_x0000_s3075" name="Image" r:id="rId3" imgW="10882440" imgH="5079240" progId="Photoshop.Image.15">
                  <p:embed/>
                </p:oleObj>
              </mc:Choice>
              <mc:Fallback>
                <p:oleObj name="Image" r:id="rId3" imgW="10882440" imgH="5079240" progId="Photoshop.Image.15">
                  <p:embed/>
                  <p:pic>
                    <p:nvPicPr>
                      <p:cNvPr id="2" name="Object 1">
                        <a:extLst>
                          <a:ext uri="{FF2B5EF4-FFF2-40B4-BE49-F238E27FC236}">
                            <a16:creationId xmlns:a16="http://schemas.microsoft.com/office/drawing/2014/main" id="{FE31E39B-DDE7-474B-98DA-969829271EF8}"/>
                          </a:ext>
                        </a:extLst>
                      </p:cNvPr>
                      <p:cNvPicPr/>
                      <p:nvPr/>
                    </p:nvPicPr>
                    <p:blipFill>
                      <a:blip r:embed="rId4"/>
                      <a:stretch>
                        <a:fillRect/>
                      </a:stretch>
                    </p:blipFill>
                    <p:spPr>
                      <a:xfrm>
                        <a:off x="-809521" y="875072"/>
                        <a:ext cx="12974524" cy="6056670"/>
                      </a:xfrm>
                      <a:prstGeom prst="rect">
                        <a:avLst/>
                      </a:prstGeom>
                    </p:spPr>
                  </p:pic>
                </p:oleObj>
              </mc:Fallback>
            </mc:AlternateContent>
          </a:graphicData>
        </a:graphic>
      </p:graphicFrame>
      <p:pic>
        <p:nvPicPr>
          <p:cNvPr id="3" name="תמונה 2" descr="תמונה שמכילה ציור&#10;&#10;התיאור נוצר באופן אוטומטי">
            <a:extLst>
              <a:ext uri="{FF2B5EF4-FFF2-40B4-BE49-F238E27FC236}">
                <a16:creationId xmlns:a16="http://schemas.microsoft.com/office/drawing/2014/main" id="{66E7BEB9-9208-427A-AF2B-33FBA67F9B3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09910" y="138058"/>
            <a:ext cx="1563091" cy="895835"/>
          </a:xfrm>
          <a:prstGeom prst="rect">
            <a:avLst/>
          </a:prstGeom>
        </p:spPr>
      </p:pic>
    </p:spTree>
    <p:extLst>
      <p:ext uri="{BB962C8B-B14F-4D97-AF65-F5344CB8AC3E}">
        <p14:creationId xmlns:p14="http://schemas.microsoft.com/office/powerpoint/2010/main" val="250667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94333" y="833890"/>
            <a:ext cx="11286836" cy="5923938"/>
          </a:xfrm>
          <a:prstGeom prst="rect">
            <a:avLst/>
          </a:prstGeom>
          <a:ln>
            <a:noFill/>
          </a:ln>
          <a:effectLst>
            <a:outerShdw blurRad="190500" algn="tl" rotWithShape="0">
              <a:srgbClr val="000000">
                <a:alpha val="70000"/>
              </a:srgbClr>
            </a:outerShdw>
          </a:effectLst>
        </p:spPr>
      </p:pic>
      <p:sp>
        <p:nvSpPr>
          <p:cNvPr id="6" name="TextBox 5"/>
          <p:cNvSpPr txBox="1"/>
          <p:nvPr/>
        </p:nvSpPr>
        <p:spPr>
          <a:xfrm>
            <a:off x="961053" y="47761"/>
            <a:ext cx="11230947" cy="707886"/>
          </a:xfrm>
          <a:prstGeom prst="rect">
            <a:avLst/>
          </a:prstGeom>
          <a:noFill/>
        </p:spPr>
        <p:txBody>
          <a:bodyPr wrap="square" rtlCol="1">
            <a:spAutoFit/>
          </a:bodyPr>
          <a:lstStyle/>
          <a:p>
            <a:pPr algn="r" rtl="1"/>
            <a:r>
              <a:rPr lang="he-IL" sz="4000" dirty="0">
                <a:solidFill>
                  <a:srgbClr val="192974"/>
                </a:solidFill>
                <a:latin typeface="BN Oria" panose="02000000000000000000" pitchFamily="2" charset="-79"/>
                <a:cs typeface="BN Oria" panose="02000000000000000000" pitchFamily="2" charset="-79"/>
              </a:rPr>
              <a:t> </a:t>
            </a:r>
            <a:r>
              <a:rPr lang="he-IL" sz="4000" b="1" dirty="0">
                <a:solidFill>
                  <a:srgbClr val="192974"/>
                </a:solidFill>
              </a:rPr>
              <a:t>"מה זה צהלה בשבילך?"  - חניכי צהלה מספרים</a:t>
            </a:r>
          </a:p>
        </p:txBody>
      </p:sp>
      <p:sp>
        <p:nvSpPr>
          <p:cNvPr id="3" name="TextBox 2"/>
          <p:cNvSpPr txBox="1"/>
          <p:nvPr/>
        </p:nvSpPr>
        <p:spPr>
          <a:xfrm>
            <a:off x="3023182" y="3400352"/>
            <a:ext cx="8907965" cy="1015663"/>
          </a:xfrm>
          <a:prstGeom prst="rect">
            <a:avLst/>
          </a:prstGeom>
          <a:solidFill>
            <a:schemeClr val="bg1"/>
          </a:solidFill>
          <a:effectLst>
            <a:outerShdw blurRad="50800" dist="38100" dir="2700000" algn="tl" rotWithShape="0">
              <a:prstClr val="black">
                <a:alpha val="40000"/>
              </a:prstClr>
            </a:outerShdw>
            <a:softEdge rad="0"/>
          </a:effectLst>
        </p:spPr>
        <p:txBody>
          <a:bodyPr wrap="square" rtlCol="0">
            <a:spAutoFit/>
          </a:bodyPr>
          <a:lstStyle/>
          <a:p>
            <a:pPr algn="r" rtl="1"/>
            <a:r>
              <a:rPr lang="he-IL" sz="1200" dirty="0">
                <a:solidFill>
                  <a:srgbClr val="192974"/>
                </a:solidFill>
                <a:latin typeface="Tahoma" panose="020B0604030504040204" pitchFamily="34" charset="0"/>
                <a:ea typeface="Tahoma" panose="020B0604030504040204" pitchFamily="34" charset="0"/>
                <a:cs typeface="Tahoma" panose="020B0604030504040204" pitchFamily="34" charset="0"/>
              </a:rPr>
              <a:t> אני חניך ובוגר צהלה בקדימה צורן.שייך למשפחה החמה הזאת כבר שלוש שנים.! אני אוהב את צהלה בגלל האחווה בתוך המשפחה הזאת, הנאמנות אחת לשני, בגלל האכפתיות והיחס האישי לכל חניך וחניך כמתאים לו.. אני שחר טלקר עברתי בהצלחה גדנעת צלילה של שייטת 13/חובלים, קיבלתי זימון לגיבוש שייטת 13. לא הייתי מגיע לאן שהגעתי אם לא היה לי את המקום למצוא את התשובות שחיפשתי, הדחיפה האין סופית והעזרה להירתמות המשימה שלי וכרגע אני מתאמן לקראת הגיבוש וחלק ענק במקום הזה שנקרא צהלה </a:t>
            </a:r>
            <a:r>
              <a:rPr lang="he-IL" sz="1200"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a:off x="2609735" y="2604955"/>
            <a:ext cx="8907965" cy="646331"/>
          </a:xfrm>
          <a:prstGeom prst="rect">
            <a:avLst/>
          </a:prstGeom>
          <a:solidFill>
            <a:schemeClr val="bg1"/>
          </a:solidFill>
          <a:effectLst>
            <a:outerShdw blurRad="50800" dist="38100" dir="2700000" algn="tl" rotWithShape="0">
              <a:prstClr val="black">
                <a:alpha val="40000"/>
              </a:prstClr>
            </a:outerShdw>
            <a:softEdge rad="0"/>
          </a:effectLst>
        </p:spPr>
        <p:txBody>
          <a:bodyPr wrap="square" rtlCol="0">
            <a:spAutoFit/>
          </a:bodyPr>
          <a:lstStyle>
            <a:defPPr>
              <a:defRPr lang="en-US"/>
            </a:defPPr>
            <a:lvl1pPr algn="r" rtl="1">
              <a:defRPr sz="1400">
                <a:solidFill>
                  <a:srgbClr val="192974"/>
                </a:solidFill>
              </a:defRPr>
            </a:lvl1pPr>
          </a:lstStyle>
          <a:p>
            <a:r>
              <a:rPr lang="he-IL" sz="1200" dirty="0">
                <a:latin typeface="Tahoma" panose="020B0604030504040204" pitchFamily="34" charset="0"/>
                <a:ea typeface="Tahoma" panose="020B0604030504040204" pitchFamily="34" charset="0"/>
                <a:cs typeface="Tahoma" panose="020B0604030504040204" pitchFamily="34" charset="0"/>
              </a:rPr>
              <a:t> צהלה נתנה לי את ההזדמנות לקחת אחריות ולפקד על פרוייקטים שונים ומגוונים כמו עזרה לקהילה או הכנה קדם צבאית ובנוסף לכך הפגישה אותי במהלך הפרוייקטים הללו עם אוכלוסיה שונה ומגוונת. צהלה נתנה לי את מה שהיה בידיי כל הזמן אך פשוט לא היה לי היכולת לראות, כושר מנהיגות!</a:t>
            </a:r>
            <a:endParaRPr lang="en-US" sz="12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3023182" y="1414826"/>
            <a:ext cx="8907965" cy="1015663"/>
          </a:xfrm>
          <a:prstGeom prst="rect">
            <a:avLst/>
          </a:prstGeom>
          <a:solidFill>
            <a:schemeClr val="bg1"/>
          </a:solidFill>
          <a:effectLst>
            <a:outerShdw blurRad="50800" dist="38100" dir="2700000" algn="tl" rotWithShape="0">
              <a:prstClr val="black">
                <a:alpha val="40000"/>
              </a:prstClr>
            </a:outerShdw>
            <a:softEdge rad="0"/>
          </a:effectLst>
        </p:spPr>
        <p:txBody>
          <a:bodyPr wrap="square" rtlCol="0">
            <a:spAutoFit/>
          </a:bodyPr>
          <a:lstStyle/>
          <a:p>
            <a:pPr algn="r" rtl="1"/>
            <a:r>
              <a:rPr lang="he-IL" sz="1200" dirty="0">
                <a:solidFill>
                  <a:srgbClr val="192974"/>
                </a:solidFill>
                <a:latin typeface="Tahoma" panose="020B0604030504040204" pitchFamily="34" charset="0"/>
                <a:ea typeface="Tahoma" panose="020B0604030504040204" pitchFamily="34" charset="0"/>
                <a:cs typeface="Tahoma" panose="020B0604030504040204" pitchFamily="34" charset="0"/>
              </a:rPr>
              <a:t> צהלה זה משפחה זה גאווה להיות חלק משמשפחה הזאות אני שמח שאני חלק מזה כל ילד בכל גיל ובכל מקום חייב לחוות את זה אין משנו יותר גדול מזה כרגע אני לא בטוח מה אני יעשה בצבא אני אני בטוח משהו חשוב ומשעמותי הפרויקט הוא פרויקט חשוב לכל ילד בישראל אנשים מדהימים ואוהבים הכל בגובה העניים והכל גלוי חבורה של גברים אחד אחד שעומדים מאחורי כל דבר מילה שלהם בגדול צהלה זה בית</a:t>
            </a:r>
            <a:r>
              <a:rPr lang="en-US" sz="1200" dirty="0">
                <a:solidFill>
                  <a:srgbClr val="192974"/>
                </a:solidFill>
                <a:latin typeface="Tahoma" panose="020B0604030504040204" pitchFamily="34" charset="0"/>
                <a:ea typeface="Tahoma" panose="020B0604030504040204" pitchFamily="34" charset="0"/>
                <a:cs typeface="Tahoma" panose="020B0604030504040204" pitchFamily="34" charset="0"/>
              </a:rPr>
              <a:t> </a:t>
            </a:r>
            <a:r>
              <a:rPr lang="he-IL" sz="1200"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gn="r" rtl="1"/>
            <a:endParaRPr lang="en-US" sz="1200" dirty="0">
              <a:solidFill>
                <a:srgbClr val="192974"/>
              </a:solidFill>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2628207" y="4543729"/>
            <a:ext cx="8907965" cy="830997"/>
          </a:xfrm>
          <a:prstGeom prst="rect">
            <a:avLst/>
          </a:prstGeom>
          <a:solidFill>
            <a:schemeClr val="bg1"/>
          </a:solidFill>
          <a:effectLst>
            <a:outerShdw blurRad="50800" dist="38100" dir="2700000" algn="tl" rotWithShape="0">
              <a:prstClr val="black">
                <a:alpha val="40000"/>
              </a:prstClr>
            </a:outerShdw>
            <a:softEdge rad="0"/>
          </a:effectLst>
        </p:spPr>
        <p:txBody>
          <a:bodyPr wrap="square" rtlCol="0">
            <a:spAutoFit/>
          </a:bodyPr>
          <a:lstStyle/>
          <a:p>
            <a:pPr algn="r" rtl="1"/>
            <a:r>
              <a:rPr lang="he-IL" sz="1200" dirty="0">
                <a:solidFill>
                  <a:srgbClr val="192974"/>
                </a:solidFill>
                <a:latin typeface="Tahoma" panose="020B0604030504040204" pitchFamily="34" charset="0"/>
                <a:ea typeface="Tahoma" panose="020B0604030504040204" pitchFamily="34" charset="0"/>
                <a:cs typeface="Tahoma" panose="020B0604030504040204" pitchFamily="34" charset="0"/>
              </a:rPr>
              <a:t> צהלה תרמה לי להבין שהחלום אפשרי בכך שכל המדריכים מראים לי איפה הייתי פעם ואיפה אני היום ואיך אני יכול להתקדם ולשאוף כמה שיותר גבוה, היום אני מסתכל על דברים בצורה שונה בגלל שכל פעם שאני עושה משהו טוב או לא טוב כל מדריך מראה את הדרך את מה שאםשר לשפר ואיך הייתי יכול לפעול יותר טוב לפני, הכלים שקיבלתי מצהלה הם בעיקר איך להיות אחראי לא רק על עצמי, ואיך לראות את הצד הטוב בכל דבר.</a:t>
            </a:r>
            <a:endParaRPr lang="en-US" sz="1200" dirty="0">
              <a:solidFill>
                <a:srgbClr val="192974"/>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15"/>
          <p:cNvSpPr txBox="1"/>
          <p:nvPr/>
        </p:nvSpPr>
        <p:spPr>
          <a:xfrm>
            <a:off x="3023181" y="5513117"/>
            <a:ext cx="8907965" cy="830997"/>
          </a:xfrm>
          <a:prstGeom prst="rect">
            <a:avLst/>
          </a:prstGeom>
          <a:solidFill>
            <a:schemeClr val="bg1"/>
          </a:solidFill>
          <a:effectLst>
            <a:outerShdw blurRad="50800" dist="38100" dir="2700000" algn="tl" rotWithShape="0">
              <a:prstClr val="black">
                <a:alpha val="40000"/>
              </a:prstClr>
            </a:outerShdw>
            <a:softEdge rad="0"/>
          </a:effectLst>
        </p:spPr>
        <p:txBody>
          <a:bodyPr wrap="square" rtlCol="0">
            <a:spAutoFit/>
          </a:bodyPr>
          <a:lstStyle/>
          <a:p>
            <a:pPr algn="r" rtl="1"/>
            <a:r>
              <a:rPr lang="he-IL" sz="1200" dirty="0">
                <a:solidFill>
                  <a:srgbClr val="192974"/>
                </a:solidFill>
                <a:latin typeface="Tahoma" panose="020B0604030504040204" pitchFamily="34" charset="0"/>
                <a:ea typeface="Tahoma" panose="020B0604030504040204" pitchFamily="34" charset="0"/>
                <a:cs typeface="Tahoma" panose="020B0604030504040204" pitchFamily="34" charset="0"/>
              </a:rPr>
              <a:t>אני אוהב את צהלה כי צהלה זה משפחה !תמיד כולם ביחד אם זה בצרה או אם זה בשמחה מגובשים ומאוחדים צהלה שינתה לי חלק גדול בחיים וזה הגישה איך לבוא ולדבר ,איך להסביר את עצמי טוב יותר והכי חשוב!לשאוף תמיד גבוהה  החלום שלי בצבא הוא להיות לוחם בהנדסה קרבית ומשם להגיע הכי גבוהה שאפשר ולצאת מהצבא עם כלים לחיים האזרחים והכי חשוב הידיעה שעשיתי משהו משמעותי במשך 3שנים מרכזיים בחיים שלי !!!!!!!!!!!!!!צהלה</a:t>
            </a:r>
            <a:r>
              <a:rPr lang="he-IL" sz="1200"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12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430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A6DE"/>
        </a:solidFill>
        <a:effectLst/>
      </p:bgPr>
    </p:bg>
    <p:spTree>
      <p:nvGrpSpPr>
        <p:cNvPr id="1" name=""/>
        <p:cNvGrpSpPr/>
        <p:nvPr/>
      </p:nvGrpSpPr>
      <p:grpSpPr>
        <a:xfrm>
          <a:off x="0" y="0"/>
          <a:ext cx="0" cy="0"/>
          <a:chOff x="0" y="0"/>
          <a:chExt cx="0" cy="0"/>
        </a:xfrm>
      </p:grpSpPr>
      <p:pic>
        <p:nvPicPr>
          <p:cNvPr id="5" name="גרפיקה 4">
            <a:extLst>
              <a:ext uri="{FF2B5EF4-FFF2-40B4-BE49-F238E27FC236}">
                <a16:creationId xmlns:a16="http://schemas.microsoft.com/office/drawing/2014/main" id="{F27F8FA8-43D3-4120-A789-97A68548A1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5775" y="3429000"/>
            <a:ext cx="2306152" cy="2871603"/>
          </a:xfrm>
          <a:prstGeom prst="rect">
            <a:avLst/>
          </a:prstGeom>
        </p:spPr>
      </p:pic>
      <p:sp>
        <p:nvSpPr>
          <p:cNvPr id="6" name="תיבת טקסט 5">
            <a:extLst>
              <a:ext uri="{FF2B5EF4-FFF2-40B4-BE49-F238E27FC236}">
                <a16:creationId xmlns:a16="http://schemas.microsoft.com/office/drawing/2014/main" id="{42A8C834-FD10-4A74-9E23-38F40D88E364}"/>
              </a:ext>
            </a:extLst>
          </p:cNvPr>
          <p:cNvSpPr txBox="1"/>
          <p:nvPr/>
        </p:nvSpPr>
        <p:spPr>
          <a:xfrm>
            <a:off x="2791927" y="1362075"/>
            <a:ext cx="7979906" cy="2862322"/>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תודה על ההקשבה</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6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הפסקה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6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32044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מדיה מקוונת 1" title="ￗﾔￗﾪￗﾒￗﾙￗﾙￗﾡￗﾕ ￗﾜￗﾞￗﾢￗﾟ ￗﾦￗﾔￗﾜￗﾔ!">
            <a:hlinkClick r:id="" action="ppaction://media"/>
            <a:extLst>
              <a:ext uri="{FF2B5EF4-FFF2-40B4-BE49-F238E27FC236}">
                <a16:creationId xmlns:a16="http://schemas.microsoft.com/office/drawing/2014/main" id="{8BF14E62-31F2-4992-B8BD-8936493B2F7C}"/>
              </a:ext>
            </a:extLst>
          </p:cNvPr>
          <p:cNvPicPr>
            <a:picLocks noRot="1" noChangeAspect="1"/>
          </p:cNvPicPr>
          <p:nvPr>
            <a:videoFile r:link="rId1"/>
          </p:nvPr>
        </p:nvPicPr>
        <p:blipFill>
          <a:blip r:embed="rId4"/>
          <a:stretch>
            <a:fillRect/>
          </a:stretch>
        </p:blipFill>
        <p:spPr>
          <a:xfrm>
            <a:off x="1143940" y="643466"/>
            <a:ext cx="9904119" cy="5571067"/>
          </a:xfrm>
          <a:prstGeom prst="rect">
            <a:avLst/>
          </a:prstGeom>
        </p:spPr>
      </p:pic>
    </p:spTree>
    <p:extLst>
      <p:ext uri="{BB962C8B-B14F-4D97-AF65-F5344CB8AC3E}">
        <p14:creationId xmlns:p14="http://schemas.microsoft.com/office/powerpoint/2010/main" val="164409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a:extLst>
              <a:ext uri="{FF2B5EF4-FFF2-40B4-BE49-F238E27FC236}">
                <a16:creationId xmlns:a16="http://schemas.microsoft.com/office/drawing/2014/main" id="{525DEC58-0B0F-416F-9AAE-24F21A1E8667}"/>
              </a:ext>
            </a:extLst>
          </p:cNvPr>
          <p:cNvSpPr/>
          <p:nvPr/>
        </p:nvSpPr>
        <p:spPr>
          <a:xfrm>
            <a:off x="7426773" y="149201"/>
            <a:ext cx="4070346" cy="1015663"/>
          </a:xfrm>
          <a:prstGeom prst="rect">
            <a:avLst/>
          </a:prstGeom>
        </p:spPr>
        <p:txBody>
          <a:bodyPr wrap="none">
            <a:spAutoFit/>
          </a:bodyPr>
          <a:lstStyle/>
          <a:p>
            <a:pPr lvl="0" algn="ctr">
              <a:defRPr/>
            </a:pPr>
            <a:r>
              <a:rPr lang="he-IL" sz="6000" b="1" dirty="0">
                <a:solidFill>
                  <a:srgbClr val="49302A"/>
                </a:solidFill>
                <a:latin typeface="Calibri" panose="020F0502020204030204" pitchFamily="34" charset="0"/>
                <a:cs typeface="Calibri" panose="020F0502020204030204" pitchFamily="34" charset="0"/>
              </a:rPr>
              <a:t>{ </a:t>
            </a:r>
            <a:r>
              <a:rPr lang="he-IL" sz="6000" b="1" dirty="0" err="1">
                <a:solidFill>
                  <a:srgbClr val="22A6DE"/>
                </a:solidFill>
                <a:latin typeface="Calibri" panose="020F0502020204030204" pitchFamily="34" charset="0"/>
                <a:cs typeface="Calibri" panose="020F0502020204030204" pitchFamily="34" charset="0"/>
              </a:rPr>
              <a:t>חזון</a:t>
            </a:r>
            <a:r>
              <a:rPr lang="he-IL" sz="6000" b="1" dirty="0">
                <a:solidFill>
                  <a:srgbClr val="22A6DE"/>
                </a:solidFill>
                <a:latin typeface="Calibri" panose="020F0502020204030204" pitchFamily="34" charset="0"/>
                <a:cs typeface="Calibri" panose="020F0502020204030204" pitchFamily="34" charset="0"/>
              </a:rPr>
              <a:t> צהלה </a:t>
            </a:r>
            <a:r>
              <a:rPr lang="he-IL" sz="6000" b="1" dirty="0">
                <a:solidFill>
                  <a:srgbClr val="49302A"/>
                </a:solidFill>
                <a:latin typeface="Calibri" panose="020F0502020204030204" pitchFamily="34" charset="0"/>
                <a:cs typeface="Calibri" panose="020F0502020204030204" pitchFamily="34" charset="0"/>
              </a:rPr>
              <a:t>} </a:t>
            </a:r>
          </a:p>
        </p:txBody>
      </p:sp>
      <p:sp>
        <p:nvSpPr>
          <p:cNvPr id="7" name="מלבן 6">
            <a:extLst>
              <a:ext uri="{FF2B5EF4-FFF2-40B4-BE49-F238E27FC236}">
                <a16:creationId xmlns:a16="http://schemas.microsoft.com/office/drawing/2014/main" id="{39E7592A-1E3B-47A6-A0F9-FA7BEF37D4EF}"/>
              </a:ext>
            </a:extLst>
          </p:cNvPr>
          <p:cNvSpPr/>
          <p:nvPr/>
        </p:nvSpPr>
        <p:spPr>
          <a:xfrm>
            <a:off x="743578" y="1219792"/>
            <a:ext cx="10753541" cy="3046988"/>
          </a:xfrm>
          <a:prstGeom prst="rect">
            <a:avLst/>
          </a:prstGeom>
        </p:spPr>
        <p:txBody>
          <a:bodyPr wrap="square">
            <a:spAutoFit/>
          </a:bodyPr>
          <a:lstStyle/>
          <a:p>
            <a:pPr lvl="0" algn="just">
              <a:lnSpc>
                <a:spcPct val="120000"/>
              </a:lnSpc>
              <a:defRPr/>
            </a:pPr>
            <a:r>
              <a:rPr lang="he-IL" sz="3200" dirty="0">
                <a:solidFill>
                  <a:srgbClr val="49302A"/>
                </a:solidFill>
                <a:latin typeface="Calibri" panose="020F0502020204030204" pitchFamily="34" charset="0"/>
                <a:cs typeface="Calibri" panose="020F0502020204030204" pitchFamily="34" charset="0"/>
              </a:rPr>
              <a:t>צהלה היא ארגון חינוכי הפועל </a:t>
            </a:r>
            <a:r>
              <a:rPr lang="he-IL" sz="3200" b="1" dirty="0">
                <a:solidFill>
                  <a:srgbClr val="49302A"/>
                </a:solidFill>
                <a:latin typeface="Calibri" panose="020F0502020204030204" pitchFamily="34" charset="0"/>
                <a:cs typeface="Calibri" panose="020F0502020204030204" pitchFamily="34" charset="0"/>
              </a:rPr>
              <a:t>באמצעות מתנדבים </a:t>
            </a:r>
            <a:r>
              <a:rPr lang="he-IL" sz="3200" dirty="0">
                <a:solidFill>
                  <a:srgbClr val="49302A"/>
                </a:solidFill>
                <a:latin typeface="Calibri" panose="020F0502020204030204" pitchFamily="34" charset="0"/>
                <a:cs typeface="Calibri" panose="020F0502020204030204" pitchFamily="34" charset="0"/>
              </a:rPr>
              <a:t>בקרב בני נוער ברחבי מדינת ישראל, על מנת להעצים בהם ערכים ולתת בידיהם כלים מעשיים לקראת </a:t>
            </a:r>
            <a:r>
              <a:rPr lang="he-IL" sz="3200" b="1" dirty="0">
                <a:solidFill>
                  <a:srgbClr val="49302A"/>
                </a:solidFill>
                <a:latin typeface="Calibri" panose="020F0502020204030204" pitchFamily="34" charset="0"/>
                <a:cs typeface="Calibri" panose="020F0502020204030204" pitchFamily="34" charset="0"/>
              </a:rPr>
              <a:t>הפיכתם לאזרחים בוגרים ואחראים</a:t>
            </a:r>
            <a:r>
              <a:rPr lang="he-IL" sz="3200" dirty="0">
                <a:solidFill>
                  <a:srgbClr val="49302A"/>
                </a:solidFill>
                <a:latin typeface="Calibri" panose="020F0502020204030204" pitchFamily="34" charset="0"/>
                <a:cs typeface="Calibri" panose="020F0502020204030204" pitchFamily="34" charset="0"/>
              </a:rPr>
              <a:t>, בעלי יכולת לממש את הפוטנציאל הגלום בכל אחת ואחד מהם ובעלי נכונות </a:t>
            </a:r>
            <a:r>
              <a:rPr lang="he-IL" sz="3200" b="1" dirty="0">
                <a:solidFill>
                  <a:srgbClr val="49302A"/>
                </a:solidFill>
                <a:latin typeface="Calibri" panose="020F0502020204030204" pitchFamily="34" charset="0"/>
                <a:cs typeface="Calibri" panose="020F0502020204030204" pitchFamily="34" charset="0"/>
              </a:rPr>
              <a:t>לתרום מעצמם </a:t>
            </a:r>
            <a:r>
              <a:rPr lang="he-IL" sz="3200" dirty="0">
                <a:solidFill>
                  <a:srgbClr val="49302A"/>
                </a:solidFill>
                <a:latin typeface="Calibri" panose="020F0502020204030204" pitchFamily="34" charset="0"/>
                <a:cs typeface="Calibri" panose="020F0502020204030204" pitchFamily="34" charset="0"/>
              </a:rPr>
              <a:t>למדינה ולחברה בה הם חיים.</a:t>
            </a:r>
          </a:p>
        </p:txBody>
      </p:sp>
      <p:pic>
        <p:nvPicPr>
          <p:cNvPr id="8" name="תמונה 3">
            <a:extLst>
              <a:ext uri="{FF2B5EF4-FFF2-40B4-BE49-F238E27FC236}">
                <a16:creationId xmlns:a16="http://schemas.microsoft.com/office/drawing/2014/main" id="{10A6031E-6401-47A1-A6D9-4FDD84F79646}"/>
              </a:ext>
            </a:extLst>
          </p:cNvPr>
          <p:cNvPicPr>
            <a:picLocks noChangeAspect="1"/>
          </p:cNvPicPr>
          <p:nvPr/>
        </p:nvPicPr>
        <p:blipFill rotWithShape="1">
          <a:blip r:embed="rId3"/>
          <a:srcRect l="7618" r="9985"/>
          <a:stretch/>
        </p:blipFill>
        <p:spPr>
          <a:xfrm>
            <a:off x="910801" y="4310744"/>
            <a:ext cx="1533482" cy="2255855"/>
          </a:xfrm>
          <a:prstGeom prst="rect">
            <a:avLst/>
          </a:prstGeom>
        </p:spPr>
      </p:pic>
      <p:sp>
        <p:nvSpPr>
          <p:cNvPr id="9" name="תיבת טקסט 4">
            <a:extLst>
              <a:ext uri="{FF2B5EF4-FFF2-40B4-BE49-F238E27FC236}">
                <a16:creationId xmlns:a16="http://schemas.microsoft.com/office/drawing/2014/main" id="{3D2F02D3-DD4D-40ED-A409-3F645F9F614B}"/>
              </a:ext>
            </a:extLst>
          </p:cNvPr>
          <p:cNvSpPr txBox="1"/>
          <p:nvPr/>
        </p:nvSpPr>
        <p:spPr>
          <a:xfrm>
            <a:off x="1853604" y="4812273"/>
            <a:ext cx="4581144" cy="1754326"/>
          </a:xfrm>
          <a:prstGeom prst="rect">
            <a:avLst/>
          </a:prstGeom>
          <a:noFill/>
        </p:spPr>
        <p:txBody>
          <a:bodyPr wrap="square" rtlCol="1">
            <a:spAutoFit/>
          </a:bodyPr>
          <a:lstStyle/>
          <a:p>
            <a:pPr algn="ctr"/>
            <a:r>
              <a:rPr lang="he-IL" sz="3600" b="1" dirty="0">
                <a:solidFill>
                  <a:srgbClr val="49302A"/>
                </a:solidFill>
                <a:latin typeface="Verdana Pro Black" panose="020B0604020202020204" pitchFamily="34" charset="0"/>
                <a:cs typeface="Calibri" panose="020F0502020204030204" pitchFamily="34" charset="0"/>
              </a:rPr>
              <a:t>תא"ל רן פקר ז"ל</a:t>
            </a:r>
          </a:p>
          <a:p>
            <a:pPr algn="ctr"/>
            <a:r>
              <a:rPr lang="he-IL" sz="3600" dirty="0">
                <a:solidFill>
                  <a:srgbClr val="49302A"/>
                </a:solidFill>
                <a:latin typeface="Verdana Pro Black" panose="020B0604020202020204" pitchFamily="34" charset="0"/>
                <a:cs typeface="Calibri" panose="020F0502020204030204" pitchFamily="34" charset="0"/>
              </a:rPr>
              <a:t>1936 – 2016</a:t>
            </a:r>
          </a:p>
          <a:p>
            <a:pPr algn="ctr"/>
            <a:r>
              <a:rPr lang="he-IL" sz="3600" dirty="0">
                <a:solidFill>
                  <a:srgbClr val="49302A"/>
                </a:solidFill>
                <a:latin typeface="Verdana Pro Black" panose="020B0604020202020204" pitchFamily="34" charset="0"/>
                <a:cs typeface="Calibri" panose="020F0502020204030204" pitchFamily="34" charset="0"/>
              </a:rPr>
              <a:t>מייסד צהלה</a:t>
            </a:r>
          </a:p>
        </p:txBody>
      </p:sp>
    </p:spTree>
    <p:extLst>
      <p:ext uri="{BB962C8B-B14F-4D97-AF65-F5344CB8AC3E}">
        <p14:creationId xmlns:p14="http://schemas.microsoft.com/office/powerpoint/2010/main" val="259589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9775DCE-F656-47B8-B0B2-F689A235DF27}"/>
              </a:ext>
            </a:extLst>
          </p:cNvPr>
          <p:cNvSpPr/>
          <p:nvPr/>
        </p:nvSpPr>
        <p:spPr>
          <a:xfrm>
            <a:off x="7320499" y="116354"/>
            <a:ext cx="5068172" cy="830997"/>
          </a:xfrm>
          <a:prstGeom prst="rect">
            <a:avLst/>
          </a:prstGeom>
        </p:spPr>
        <p:txBody>
          <a:bodyPr wrap="square">
            <a:spAutoFit/>
          </a:bodyPr>
          <a:lstStyle/>
          <a:p>
            <a:pPr lvl="0" algn="ctr">
              <a:defRPr/>
            </a:pPr>
            <a:r>
              <a:rPr lang="he-IL" sz="4800" b="1" dirty="0">
                <a:solidFill>
                  <a:srgbClr val="49302A"/>
                </a:solidFill>
                <a:latin typeface="Calibri" panose="020F0502020204030204" pitchFamily="34" charset="0"/>
                <a:cs typeface="Calibri" panose="020F0502020204030204" pitchFamily="34" charset="0"/>
              </a:rPr>
              <a:t>{ </a:t>
            </a:r>
            <a:r>
              <a:rPr lang="he-IL" sz="4800" b="1" dirty="0">
                <a:solidFill>
                  <a:srgbClr val="22A6DE"/>
                </a:solidFill>
                <a:latin typeface="Calibri" panose="020F0502020204030204" pitchFamily="34" charset="0"/>
                <a:cs typeface="Calibri" panose="020F0502020204030204" pitchFamily="34" charset="0"/>
              </a:rPr>
              <a:t>מודל הפעילות </a:t>
            </a:r>
            <a:r>
              <a:rPr lang="he-IL" sz="4800" b="1" dirty="0">
                <a:solidFill>
                  <a:srgbClr val="49302A"/>
                </a:solidFill>
                <a:latin typeface="Calibri" panose="020F0502020204030204" pitchFamily="34" charset="0"/>
                <a:cs typeface="Calibri" panose="020F0502020204030204" pitchFamily="34" charset="0"/>
              </a:rPr>
              <a:t>} </a:t>
            </a:r>
          </a:p>
        </p:txBody>
      </p:sp>
      <p:sp>
        <p:nvSpPr>
          <p:cNvPr id="5" name="קשת מלאה 4">
            <a:extLst>
              <a:ext uri="{FF2B5EF4-FFF2-40B4-BE49-F238E27FC236}">
                <a16:creationId xmlns:a16="http://schemas.microsoft.com/office/drawing/2014/main" id="{494014F3-C433-4DC1-AB52-FEE44F44DFE0}"/>
              </a:ext>
            </a:extLst>
          </p:cNvPr>
          <p:cNvSpPr/>
          <p:nvPr/>
        </p:nvSpPr>
        <p:spPr>
          <a:xfrm rot="10800000">
            <a:off x="3249233" y="1031220"/>
            <a:ext cx="5380852" cy="5380852"/>
          </a:xfrm>
          <a:prstGeom prst="blockArc">
            <a:avLst/>
          </a:prstGeom>
          <a:solidFill>
            <a:srgbClr val="22A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grpSp>
        <p:nvGrpSpPr>
          <p:cNvPr id="35" name="קבוצה 34">
            <a:extLst>
              <a:ext uri="{FF2B5EF4-FFF2-40B4-BE49-F238E27FC236}">
                <a16:creationId xmlns:a16="http://schemas.microsoft.com/office/drawing/2014/main" id="{9BA01F7D-86F7-4B91-B2DC-FF7829BB088B}"/>
              </a:ext>
            </a:extLst>
          </p:cNvPr>
          <p:cNvGrpSpPr/>
          <p:nvPr/>
        </p:nvGrpSpPr>
        <p:grpSpPr>
          <a:xfrm>
            <a:off x="758131" y="947351"/>
            <a:ext cx="9765453" cy="5548590"/>
            <a:chOff x="672026" y="669348"/>
            <a:chExt cx="10233592" cy="5814580"/>
          </a:xfrm>
        </p:grpSpPr>
        <p:sp>
          <p:nvSpPr>
            <p:cNvPr id="4" name="קשת מלאה 3">
              <a:extLst>
                <a:ext uri="{FF2B5EF4-FFF2-40B4-BE49-F238E27FC236}">
                  <a16:creationId xmlns:a16="http://schemas.microsoft.com/office/drawing/2014/main" id="{BDCACD02-A6B3-4398-AB78-67EBDA614855}"/>
                </a:ext>
              </a:extLst>
            </p:cNvPr>
            <p:cNvSpPr/>
            <p:nvPr/>
          </p:nvSpPr>
          <p:spPr>
            <a:xfrm>
              <a:off x="3276600" y="669348"/>
              <a:ext cx="5638800" cy="5638799"/>
            </a:xfrm>
            <a:prstGeom prst="blockArc">
              <a:avLst/>
            </a:prstGeom>
            <a:solidFill>
              <a:srgbClr val="AA5A59"/>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tx1"/>
                </a:solidFill>
              </a:endParaRPr>
            </a:p>
          </p:txBody>
        </p:sp>
        <p:sp>
          <p:nvSpPr>
            <p:cNvPr id="7" name="מלבן 6">
              <a:extLst>
                <a:ext uri="{FF2B5EF4-FFF2-40B4-BE49-F238E27FC236}">
                  <a16:creationId xmlns:a16="http://schemas.microsoft.com/office/drawing/2014/main" id="{C5D583DD-C5F7-40A7-ABC6-6D7F5A021AEC}"/>
                </a:ext>
              </a:extLst>
            </p:cNvPr>
            <p:cNvSpPr/>
            <p:nvPr/>
          </p:nvSpPr>
          <p:spPr>
            <a:xfrm>
              <a:off x="5050631" y="824497"/>
              <a:ext cx="2090734" cy="999845"/>
            </a:xfrm>
            <a:prstGeom prst="rect">
              <a:avLst/>
            </a:prstGeom>
          </p:spPr>
          <p:txBody>
            <a:bodyPr wrap="square">
              <a:spAutoFit/>
            </a:bodyPr>
            <a:lstStyle/>
            <a:p>
              <a:pPr algn="ctr">
                <a:defRPr/>
              </a:pPr>
              <a:r>
                <a:rPr lang="he-IL" sz="2800" b="1" dirty="0">
                  <a:solidFill>
                    <a:schemeClr val="bg1"/>
                  </a:solidFill>
                  <a:latin typeface="Calibri" panose="020F0502020204030204" pitchFamily="34" charset="0"/>
                  <a:cs typeface="Calibri" panose="020F0502020204030204" pitchFamily="34" charset="0"/>
                </a:rPr>
                <a:t>חונך משמעותי</a:t>
              </a:r>
            </a:p>
          </p:txBody>
        </p:sp>
        <p:sp>
          <p:nvSpPr>
            <p:cNvPr id="8" name="מלבן 7">
              <a:extLst>
                <a:ext uri="{FF2B5EF4-FFF2-40B4-BE49-F238E27FC236}">
                  <a16:creationId xmlns:a16="http://schemas.microsoft.com/office/drawing/2014/main" id="{6320E91B-8163-4E4E-BFE8-7ADD04FC3232}"/>
                </a:ext>
              </a:extLst>
            </p:cNvPr>
            <p:cNvSpPr/>
            <p:nvPr/>
          </p:nvSpPr>
          <p:spPr>
            <a:xfrm>
              <a:off x="5383575" y="5106292"/>
              <a:ext cx="1424848" cy="999845"/>
            </a:xfrm>
            <a:prstGeom prst="rect">
              <a:avLst/>
            </a:prstGeom>
          </p:spPr>
          <p:txBody>
            <a:bodyPr wrap="none">
              <a:spAutoFit/>
            </a:bodyPr>
            <a:lstStyle/>
            <a:p>
              <a:pPr algn="ctr">
                <a:defRPr/>
              </a:pPr>
              <a:r>
                <a:rPr lang="he-IL" sz="2800" b="1" dirty="0">
                  <a:solidFill>
                    <a:schemeClr val="bg1"/>
                  </a:solidFill>
                  <a:latin typeface="Calibri" panose="020F0502020204030204" pitchFamily="34" charset="0"/>
                  <a:cs typeface="Calibri" panose="020F0502020204030204" pitchFamily="34" charset="0"/>
                </a:rPr>
                <a:t>פעילות </a:t>
              </a:r>
            </a:p>
            <a:p>
              <a:pPr algn="ctr">
                <a:defRPr/>
              </a:pPr>
              <a:r>
                <a:rPr lang="he-IL" sz="2800" b="1" dirty="0">
                  <a:solidFill>
                    <a:schemeClr val="bg1"/>
                  </a:solidFill>
                  <a:latin typeface="Calibri" panose="020F0502020204030204" pitchFamily="34" charset="0"/>
                  <a:cs typeface="Calibri" panose="020F0502020204030204" pitchFamily="34" charset="0"/>
                </a:rPr>
                <a:t>קבוצתית</a:t>
              </a:r>
            </a:p>
          </p:txBody>
        </p:sp>
        <p:sp>
          <p:nvSpPr>
            <p:cNvPr id="9" name="מלבן 8">
              <a:extLst>
                <a:ext uri="{FF2B5EF4-FFF2-40B4-BE49-F238E27FC236}">
                  <a16:creationId xmlns:a16="http://schemas.microsoft.com/office/drawing/2014/main" id="{3B2D86AB-B858-4E5A-A36A-65E2B4E6F732}"/>
                </a:ext>
              </a:extLst>
            </p:cNvPr>
            <p:cNvSpPr/>
            <p:nvPr/>
          </p:nvSpPr>
          <p:spPr>
            <a:xfrm>
              <a:off x="9328623" y="1315678"/>
              <a:ext cx="1461834" cy="677315"/>
            </a:xfrm>
            <a:prstGeom prst="rect">
              <a:avLst/>
            </a:prstGeom>
          </p:spPr>
          <p:txBody>
            <a:bodyPr wrap="square">
              <a:spAutoFit/>
            </a:bodyPr>
            <a:lstStyle/>
            <a:p>
              <a:r>
                <a:rPr lang="he-IL" b="1" dirty="0">
                  <a:solidFill>
                    <a:schemeClr val="tx1">
                      <a:lumMod val="50000"/>
                      <a:lumOff val="50000"/>
                    </a:schemeClr>
                  </a:solidFill>
                  <a:latin typeface="Calibri" panose="020F0502020204030204" pitchFamily="34" charset="0"/>
                  <a:cs typeface="Calibri" panose="020F0502020204030204" pitchFamily="34" charset="0"/>
                </a:rPr>
                <a:t>מביא את עולם התוכן שלו</a:t>
              </a:r>
            </a:p>
          </p:txBody>
        </p:sp>
        <p:sp>
          <p:nvSpPr>
            <p:cNvPr id="10" name="מלבן 9">
              <a:extLst>
                <a:ext uri="{FF2B5EF4-FFF2-40B4-BE49-F238E27FC236}">
                  <a16:creationId xmlns:a16="http://schemas.microsoft.com/office/drawing/2014/main" id="{79D715BD-B047-41F5-8B31-DAC3F82EE811}"/>
                </a:ext>
              </a:extLst>
            </p:cNvPr>
            <p:cNvSpPr/>
            <p:nvPr/>
          </p:nvSpPr>
          <p:spPr>
            <a:xfrm>
              <a:off x="1297620" y="1251942"/>
              <a:ext cx="1135246" cy="646331"/>
            </a:xfrm>
            <a:prstGeom prst="rect">
              <a:avLst/>
            </a:prstGeom>
          </p:spPr>
          <p:txBody>
            <a:bodyPr wrap="none">
              <a:spAutoFit/>
            </a:bodyPr>
            <a:lstStyle/>
            <a:p>
              <a:r>
                <a:rPr lang="he-IL" b="1" dirty="0">
                  <a:solidFill>
                    <a:schemeClr val="tx1">
                      <a:lumMod val="50000"/>
                      <a:lumOff val="50000"/>
                    </a:schemeClr>
                  </a:solidFill>
                  <a:latin typeface="Calibri" panose="020F0502020204030204" pitchFamily="34" charset="0"/>
                  <a:cs typeface="Calibri" panose="020F0502020204030204" pitchFamily="34" charset="0"/>
                </a:rPr>
                <a:t>חיצוני </a:t>
              </a:r>
            </a:p>
            <a:p>
              <a:r>
                <a:rPr lang="he-IL" b="1" dirty="0">
                  <a:solidFill>
                    <a:schemeClr val="tx1">
                      <a:lumMod val="50000"/>
                      <a:lumOff val="50000"/>
                    </a:schemeClr>
                  </a:solidFill>
                  <a:latin typeface="Calibri" panose="020F0502020204030204" pitchFamily="34" charset="0"/>
                  <a:cs typeface="Calibri" panose="020F0502020204030204" pitchFamily="34" charset="0"/>
                </a:rPr>
                <a:t>לבית הספר</a:t>
              </a:r>
            </a:p>
          </p:txBody>
        </p:sp>
        <p:sp>
          <p:nvSpPr>
            <p:cNvPr id="11" name="מלבן 10">
              <a:extLst>
                <a:ext uri="{FF2B5EF4-FFF2-40B4-BE49-F238E27FC236}">
                  <a16:creationId xmlns:a16="http://schemas.microsoft.com/office/drawing/2014/main" id="{56AD0DFE-8462-4121-8DBA-268C12945458}"/>
                </a:ext>
              </a:extLst>
            </p:cNvPr>
            <p:cNvSpPr/>
            <p:nvPr/>
          </p:nvSpPr>
          <p:spPr>
            <a:xfrm>
              <a:off x="1093910" y="2552839"/>
              <a:ext cx="1369413" cy="677315"/>
            </a:xfrm>
            <a:prstGeom prst="rect">
              <a:avLst/>
            </a:prstGeom>
          </p:spPr>
          <p:txBody>
            <a:bodyPr wrap="none">
              <a:spAutoFit/>
            </a:bodyPr>
            <a:lstStyle/>
            <a:p>
              <a:r>
                <a:rPr lang="he-IL" b="1" dirty="0">
                  <a:solidFill>
                    <a:schemeClr val="tx1">
                      <a:lumMod val="50000"/>
                      <a:lumOff val="50000"/>
                    </a:schemeClr>
                  </a:solidFill>
                  <a:latin typeface="Calibri" panose="020F0502020204030204" pitchFamily="34" charset="0"/>
                  <a:cs typeface="Calibri" panose="020F0502020204030204" pitchFamily="34" charset="0"/>
                </a:rPr>
                <a:t>מודל </a:t>
              </a:r>
            </a:p>
            <a:p>
              <a:r>
                <a:rPr lang="he-IL" b="1" dirty="0">
                  <a:solidFill>
                    <a:schemeClr val="tx1">
                      <a:lumMod val="50000"/>
                      <a:lumOff val="50000"/>
                    </a:schemeClr>
                  </a:solidFill>
                  <a:latin typeface="Calibri" panose="020F0502020204030204" pitchFamily="34" charset="0"/>
                  <a:cs typeface="Calibri" panose="020F0502020204030204" pitchFamily="34" charset="0"/>
                </a:rPr>
                <a:t>למבוגר חיובי </a:t>
              </a:r>
            </a:p>
          </p:txBody>
        </p:sp>
        <p:sp>
          <p:nvSpPr>
            <p:cNvPr id="12" name="מלבן 11">
              <a:extLst>
                <a:ext uri="{FF2B5EF4-FFF2-40B4-BE49-F238E27FC236}">
                  <a16:creationId xmlns:a16="http://schemas.microsoft.com/office/drawing/2014/main" id="{B50B1A21-E7B9-42FC-A1C9-2791A199CC96}"/>
                </a:ext>
              </a:extLst>
            </p:cNvPr>
            <p:cNvSpPr/>
            <p:nvPr/>
          </p:nvSpPr>
          <p:spPr>
            <a:xfrm>
              <a:off x="9125636" y="2608382"/>
              <a:ext cx="1678855" cy="967593"/>
            </a:xfrm>
            <a:prstGeom prst="rect">
              <a:avLst/>
            </a:prstGeom>
          </p:spPr>
          <p:txBody>
            <a:bodyPr wrap="square">
              <a:spAutoFit/>
            </a:bodyPr>
            <a:lstStyle/>
            <a:p>
              <a:r>
                <a:rPr lang="he-IL" b="1" dirty="0">
                  <a:solidFill>
                    <a:schemeClr val="tx1">
                      <a:lumMod val="50000"/>
                      <a:lumOff val="50000"/>
                    </a:schemeClr>
                  </a:solidFill>
                  <a:latin typeface="Calibri" panose="020F0502020204030204" pitchFamily="34" charset="0"/>
                  <a:cs typeface="Calibri" panose="020F0502020204030204" pitchFamily="34" charset="0"/>
                </a:rPr>
                <a:t>מתנדב- "אלטרואיזם נתפס"</a:t>
              </a:r>
            </a:p>
          </p:txBody>
        </p:sp>
        <p:cxnSp>
          <p:nvCxnSpPr>
            <p:cNvPr id="14" name="מחבר ישר 13">
              <a:extLst>
                <a:ext uri="{FF2B5EF4-FFF2-40B4-BE49-F238E27FC236}">
                  <a16:creationId xmlns:a16="http://schemas.microsoft.com/office/drawing/2014/main" id="{FD609C89-D130-428B-B3EC-6AAE5A9758CC}"/>
                </a:ext>
              </a:extLst>
            </p:cNvPr>
            <p:cNvCxnSpPr/>
            <p:nvPr/>
          </p:nvCxnSpPr>
          <p:spPr>
            <a:xfrm>
              <a:off x="2533650" y="2686050"/>
              <a:ext cx="0" cy="400050"/>
            </a:xfrm>
            <a:prstGeom prst="line">
              <a:avLst/>
            </a:prstGeom>
            <a:ln w="57150">
              <a:solidFill>
                <a:srgbClr val="AA5A59"/>
              </a:solidFill>
            </a:ln>
          </p:spPr>
          <p:style>
            <a:lnRef idx="1">
              <a:schemeClr val="accent1"/>
            </a:lnRef>
            <a:fillRef idx="0">
              <a:schemeClr val="accent1"/>
            </a:fillRef>
            <a:effectRef idx="0">
              <a:schemeClr val="accent1"/>
            </a:effectRef>
            <a:fontRef idx="minor">
              <a:schemeClr val="tx1"/>
            </a:fontRef>
          </p:style>
        </p:cxnSp>
        <p:cxnSp>
          <p:nvCxnSpPr>
            <p:cNvPr id="15" name="מחבר ישר 14">
              <a:extLst>
                <a:ext uri="{FF2B5EF4-FFF2-40B4-BE49-F238E27FC236}">
                  <a16:creationId xmlns:a16="http://schemas.microsoft.com/office/drawing/2014/main" id="{4447CD55-27A8-4340-9A68-98CAB77CB882}"/>
                </a:ext>
              </a:extLst>
            </p:cNvPr>
            <p:cNvCxnSpPr/>
            <p:nvPr/>
          </p:nvCxnSpPr>
          <p:spPr>
            <a:xfrm>
              <a:off x="2556691" y="1375082"/>
              <a:ext cx="0" cy="400050"/>
            </a:xfrm>
            <a:prstGeom prst="line">
              <a:avLst/>
            </a:prstGeom>
            <a:ln w="57150">
              <a:solidFill>
                <a:srgbClr val="AA5A59"/>
              </a:solidFill>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25A78056-3644-4405-91CE-D5B156592B3E}"/>
                </a:ext>
              </a:extLst>
            </p:cNvPr>
            <p:cNvCxnSpPr/>
            <p:nvPr/>
          </p:nvCxnSpPr>
          <p:spPr>
            <a:xfrm>
              <a:off x="10901109" y="1426189"/>
              <a:ext cx="0" cy="400050"/>
            </a:xfrm>
            <a:prstGeom prst="line">
              <a:avLst/>
            </a:prstGeom>
            <a:ln w="57150">
              <a:solidFill>
                <a:srgbClr val="AA5A59"/>
              </a:solidFill>
            </a:ln>
          </p:spPr>
          <p:style>
            <a:lnRef idx="1">
              <a:schemeClr val="accent1"/>
            </a:lnRef>
            <a:fillRef idx="0">
              <a:schemeClr val="accent1"/>
            </a:fillRef>
            <a:effectRef idx="0">
              <a:schemeClr val="accent1"/>
            </a:effectRef>
            <a:fontRef idx="minor">
              <a:schemeClr val="tx1"/>
            </a:fontRef>
          </p:style>
        </p:cxnSp>
        <p:cxnSp>
          <p:nvCxnSpPr>
            <p:cNvPr id="17" name="מחבר ישר 16">
              <a:extLst>
                <a:ext uri="{FF2B5EF4-FFF2-40B4-BE49-F238E27FC236}">
                  <a16:creationId xmlns:a16="http://schemas.microsoft.com/office/drawing/2014/main" id="{F3FFB336-5F19-423C-9FD9-BD145C9E543E}"/>
                </a:ext>
              </a:extLst>
            </p:cNvPr>
            <p:cNvCxnSpPr/>
            <p:nvPr/>
          </p:nvCxnSpPr>
          <p:spPr>
            <a:xfrm>
              <a:off x="10905618" y="2731522"/>
              <a:ext cx="0" cy="400050"/>
            </a:xfrm>
            <a:prstGeom prst="line">
              <a:avLst/>
            </a:prstGeom>
            <a:ln w="57150">
              <a:solidFill>
                <a:srgbClr val="AA5A59"/>
              </a:solidFill>
            </a:ln>
          </p:spPr>
          <p:style>
            <a:lnRef idx="1">
              <a:schemeClr val="accent1"/>
            </a:lnRef>
            <a:fillRef idx="0">
              <a:schemeClr val="accent1"/>
            </a:fillRef>
            <a:effectRef idx="0">
              <a:schemeClr val="accent1"/>
            </a:effectRef>
            <a:fontRef idx="minor">
              <a:schemeClr val="tx1"/>
            </a:fontRef>
          </p:style>
        </p:cxnSp>
        <p:sp>
          <p:nvSpPr>
            <p:cNvPr id="25" name="מלבן 24">
              <a:extLst>
                <a:ext uri="{FF2B5EF4-FFF2-40B4-BE49-F238E27FC236}">
                  <a16:creationId xmlns:a16="http://schemas.microsoft.com/office/drawing/2014/main" id="{BBEF6DBD-41A3-4E76-85DC-506146E222C8}"/>
                </a:ext>
              </a:extLst>
            </p:cNvPr>
            <p:cNvSpPr/>
            <p:nvPr/>
          </p:nvSpPr>
          <p:spPr>
            <a:xfrm>
              <a:off x="9635308" y="4789607"/>
              <a:ext cx="1138481" cy="677315"/>
            </a:xfrm>
            <a:prstGeom prst="rect">
              <a:avLst/>
            </a:prstGeom>
          </p:spPr>
          <p:txBody>
            <a:bodyPr wrap="square">
              <a:spAutoFit/>
            </a:bodyPr>
            <a:lstStyle/>
            <a:p>
              <a:r>
                <a:rPr lang="he-IL" b="1" dirty="0">
                  <a:solidFill>
                    <a:schemeClr val="tx1">
                      <a:lumMod val="50000"/>
                      <a:lumOff val="50000"/>
                    </a:schemeClr>
                  </a:solidFill>
                  <a:latin typeface="Calibri" panose="020F0502020204030204" pitchFamily="34" charset="0"/>
                  <a:cs typeface="Calibri" panose="020F0502020204030204" pitchFamily="34" charset="0"/>
                </a:rPr>
                <a:t>מפגשים  שבועיים</a:t>
              </a:r>
            </a:p>
          </p:txBody>
        </p:sp>
        <p:cxnSp>
          <p:nvCxnSpPr>
            <p:cNvPr id="26" name="מחבר ישר 25">
              <a:extLst>
                <a:ext uri="{FF2B5EF4-FFF2-40B4-BE49-F238E27FC236}">
                  <a16:creationId xmlns:a16="http://schemas.microsoft.com/office/drawing/2014/main" id="{2FD5A579-2C17-48E7-8C7F-EFCA086B05C0}"/>
                </a:ext>
              </a:extLst>
            </p:cNvPr>
            <p:cNvCxnSpPr/>
            <p:nvPr/>
          </p:nvCxnSpPr>
          <p:spPr>
            <a:xfrm>
              <a:off x="10874916" y="4912747"/>
              <a:ext cx="0" cy="400050"/>
            </a:xfrm>
            <a:prstGeom prst="line">
              <a:avLst/>
            </a:prstGeom>
            <a:ln w="57150">
              <a:solidFill>
                <a:srgbClr val="22A6DE"/>
              </a:solidFill>
            </a:ln>
          </p:spPr>
          <p:style>
            <a:lnRef idx="1">
              <a:schemeClr val="accent1"/>
            </a:lnRef>
            <a:fillRef idx="0">
              <a:schemeClr val="accent1"/>
            </a:fillRef>
            <a:effectRef idx="0">
              <a:schemeClr val="accent1"/>
            </a:effectRef>
            <a:fontRef idx="minor">
              <a:schemeClr val="tx1"/>
            </a:fontRef>
          </p:style>
        </p:cxnSp>
        <p:sp>
          <p:nvSpPr>
            <p:cNvPr id="29" name="מלבן 28">
              <a:extLst>
                <a:ext uri="{FF2B5EF4-FFF2-40B4-BE49-F238E27FC236}">
                  <a16:creationId xmlns:a16="http://schemas.microsoft.com/office/drawing/2014/main" id="{09B3987C-A4EC-47F2-8528-3AECC8967383}"/>
                </a:ext>
              </a:extLst>
            </p:cNvPr>
            <p:cNvSpPr/>
            <p:nvPr/>
          </p:nvSpPr>
          <p:spPr>
            <a:xfrm>
              <a:off x="8915400" y="5837597"/>
              <a:ext cx="1867915" cy="646331"/>
            </a:xfrm>
            <a:prstGeom prst="rect">
              <a:avLst/>
            </a:prstGeom>
          </p:spPr>
          <p:txBody>
            <a:bodyPr wrap="square">
              <a:spAutoFit/>
            </a:bodyPr>
            <a:lstStyle/>
            <a:p>
              <a:r>
                <a:rPr lang="he-IL" b="1" dirty="0">
                  <a:solidFill>
                    <a:schemeClr val="tx1">
                      <a:lumMod val="50000"/>
                      <a:lumOff val="50000"/>
                    </a:schemeClr>
                  </a:solidFill>
                  <a:latin typeface="Calibri" panose="020F0502020204030204" pitchFamily="34" charset="0"/>
                  <a:cs typeface="Calibri" panose="020F0502020204030204" pitchFamily="34" charset="0"/>
                </a:rPr>
                <a:t>אירועי שיא קבוצתיים וארציים</a:t>
              </a:r>
            </a:p>
          </p:txBody>
        </p:sp>
        <p:cxnSp>
          <p:nvCxnSpPr>
            <p:cNvPr id="30" name="מחבר ישר 29">
              <a:extLst>
                <a:ext uri="{FF2B5EF4-FFF2-40B4-BE49-F238E27FC236}">
                  <a16:creationId xmlns:a16="http://schemas.microsoft.com/office/drawing/2014/main" id="{693BFEAF-E326-4E53-B2A2-AFC90FC76543}"/>
                </a:ext>
              </a:extLst>
            </p:cNvPr>
            <p:cNvCxnSpPr/>
            <p:nvPr/>
          </p:nvCxnSpPr>
          <p:spPr>
            <a:xfrm>
              <a:off x="10884441" y="5960737"/>
              <a:ext cx="0" cy="400050"/>
            </a:xfrm>
            <a:prstGeom prst="line">
              <a:avLst/>
            </a:prstGeom>
            <a:ln w="57150">
              <a:solidFill>
                <a:srgbClr val="22A6DE"/>
              </a:solidFill>
            </a:ln>
          </p:spPr>
          <p:style>
            <a:lnRef idx="1">
              <a:schemeClr val="accent1"/>
            </a:lnRef>
            <a:fillRef idx="0">
              <a:schemeClr val="accent1"/>
            </a:fillRef>
            <a:effectRef idx="0">
              <a:schemeClr val="accent1"/>
            </a:effectRef>
            <a:fontRef idx="minor">
              <a:schemeClr val="tx1"/>
            </a:fontRef>
          </p:style>
        </p:cxnSp>
        <p:sp>
          <p:nvSpPr>
            <p:cNvPr id="31" name="מלבן 30">
              <a:extLst>
                <a:ext uri="{FF2B5EF4-FFF2-40B4-BE49-F238E27FC236}">
                  <a16:creationId xmlns:a16="http://schemas.microsoft.com/office/drawing/2014/main" id="{0E02F93F-1FB2-485A-B039-6C7851D2A3BC}"/>
                </a:ext>
              </a:extLst>
            </p:cNvPr>
            <p:cNvSpPr/>
            <p:nvPr/>
          </p:nvSpPr>
          <p:spPr>
            <a:xfrm>
              <a:off x="672026" y="5782971"/>
              <a:ext cx="1760841" cy="677315"/>
            </a:xfrm>
            <a:prstGeom prst="rect">
              <a:avLst/>
            </a:prstGeom>
          </p:spPr>
          <p:txBody>
            <a:bodyPr wrap="square">
              <a:spAutoFit/>
            </a:bodyPr>
            <a:lstStyle/>
            <a:p>
              <a:r>
                <a:rPr lang="he-IL" b="1" dirty="0">
                  <a:solidFill>
                    <a:schemeClr val="tx1">
                      <a:lumMod val="50000"/>
                      <a:lumOff val="50000"/>
                    </a:schemeClr>
                  </a:solidFill>
                  <a:latin typeface="Calibri" panose="020F0502020204030204" pitchFamily="34" charset="0"/>
                  <a:cs typeface="Calibri" panose="020F0502020204030204" pitchFamily="34" charset="0"/>
                </a:rPr>
                <a:t>פעילויות הכנה לשירות משמעותי</a:t>
              </a:r>
            </a:p>
          </p:txBody>
        </p:sp>
        <p:cxnSp>
          <p:nvCxnSpPr>
            <p:cNvPr id="32" name="מחבר ישר 31">
              <a:extLst>
                <a:ext uri="{FF2B5EF4-FFF2-40B4-BE49-F238E27FC236}">
                  <a16:creationId xmlns:a16="http://schemas.microsoft.com/office/drawing/2014/main" id="{E41C79A1-120F-4063-BB20-FA933CB9C86D}"/>
                </a:ext>
              </a:extLst>
            </p:cNvPr>
            <p:cNvCxnSpPr/>
            <p:nvPr/>
          </p:nvCxnSpPr>
          <p:spPr>
            <a:xfrm>
              <a:off x="2533993" y="5906112"/>
              <a:ext cx="0" cy="400050"/>
            </a:xfrm>
            <a:prstGeom prst="line">
              <a:avLst/>
            </a:prstGeom>
            <a:ln w="57150">
              <a:solidFill>
                <a:srgbClr val="22A6DE"/>
              </a:solidFill>
            </a:ln>
          </p:spPr>
          <p:style>
            <a:lnRef idx="1">
              <a:schemeClr val="accent1"/>
            </a:lnRef>
            <a:fillRef idx="0">
              <a:schemeClr val="accent1"/>
            </a:fillRef>
            <a:effectRef idx="0">
              <a:schemeClr val="accent1"/>
            </a:effectRef>
            <a:fontRef idx="minor">
              <a:schemeClr val="tx1"/>
            </a:fontRef>
          </p:style>
        </p:cxnSp>
        <p:sp>
          <p:nvSpPr>
            <p:cNvPr id="33" name="מלבן 32">
              <a:extLst>
                <a:ext uri="{FF2B5EF4-FFF2-40B4-BE49-F238E27FC236}">
                  <a16:creationId xmlns:a16="http://schemas.microsoft.com/office/drawing/2014/main" id="{DC30C730-0016-48EE-B97B-BF3BC1D6A482}"/>
                </a:ext>
              </a:extLst>
            </p:cNvPr>
            <p:cNvSpPr/>
            <p:nvPr/>
          </p:nvSpPr>
          <p:spPr>
            <a:xfrm>
              <a:off x="1038228" y="4836588"/>
              <a:ext cx="1397874" cy="677315"/>
            </a:xfrm>
            <a:prstGeom prst="rect">
              <a:avLst/>
            </a:prstGeom>
          </p:spPr>
          <p:txBody>
            <a:bodyPr wrap="square">
              <a:spAutoFit/>
            </a:bodyPr>
            <a:lstStyle/>
            <a:p>
              <a:r>
                <a:rPr lang="he-IL" b="1" dirty="0">
                  <a:solidFill>
                    <a:schemeClr val="tx1">
                      <a:lumMod val="50000"/>
                      <a:lumOff val="50000"/>
                    </a:schemeClr>
                  </a:solidFill>
                  <a:latin typeface="Calibri" panose="020F0502020204030204" pitchFamily="34" charset="0"/>
                  <a:cs typeface="Calibri" panose="020F0502020204030204" pitchFamily="34" charset="0"/>
                </a:rPr>
                <a:t>בניית וגיבוש הקבוצה</a:t>
              </a:r>
            </a:p>
          </p:txBody>
        </p:sp>
        <p:cxnSp>
          <p:nvCxnSpPr>
            <p:cNvPr id="34" name="מחבר ישר 33">
              <a:extLst>
                <a:ext uri="{FF2B5EF4-FFF2-40B4-BE49-F238E27FC236}">
                  <a16:creationId xmlns:a16="http://schemas.microsoft.com/office/drawing/2014/main" id="{E4DBB7B6-DCBA-467C-9392-4312475057D8}"/>
                </a:ext>
              </a:extLst>
            </p:cNvPr>
            <p:cNvCxnSpPr/>
            <p:nvPr/>
          </p:nvCxnSpPr>
          <p:spPr>
            <a:xfrm>
              <a:off x="2537228" y="4959728"/>
              <a:ext cx="0" cy="400050"/>
            </a:xfrm>
            <a:prstGeom prst="line">
              <a:avLst/>
            </a:prstGeom>
            <a:ln w="57150">
              <a:solidFill>
                <a:srgbClr val="22A6DE"/>
              </a:solidFill>
            </a:ln>
          </p:spPr>
          <p:style>
            <a:lnRef idx="1">
              <a:schemeClr val="accent1"/>
            </a:lnRef>
            <a:fillRef idx="0">
              <a:schemeClr val="accent1"/>
            </a:fillRef>
            <a:effectRef idx="0">
              <a:schemeClr val="accent1"/>
            </a:effectRef>
            <a:fontRef idx="minor">
              <a:schemeClr val="tx1"/>
            </a:fontRef>
          </p:style>
        </p:cxnSp>
      </p:grpSp>
      <p:pic>
        <p:nvPicPr>
          <p:cNvPr id="36" name="תמונה 35" descr="תמונה שמכילה ציור&#10;&#10;התיאור נוצר באופן אוטומטי">
            <a:extLst>
              <a:ext uri="{FF2B5EF4-FFF2-40B4-BE49-F238E27FC236}">
                <a16:creationId xmlns:a16="http://schemas.microsoft.com/office/drawing/2014/main" id="{248CCD8B-A010-46A8-BF57-7BB21377D7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9910" y="138058"/>
            <a:ext cx="1563091" cy="895835"/>
          </a:xfrm>
          <a:prstGeom prst="rect">
            <a:avLst/>
          </a:prstGeom>
        </p:spPr>
      </p:pic>
      <p:sp>
        <p:nvSpPr>
          <p:cNvPr id="27" name="מלבן 26">
            <a:extLst>
              <a:ext uri="{FF2B5EF4-FFF2-40B4-BE49-F238E27FC236}">
                <a16:creationId xmlns:a16="http://schemas.microsoft.com/office/drawing/2014/main" id="{6320E91B-8163-4E4E-BFE8-7ADD04FC3232}"/>
              </a:ext>
            </a:extLst>
          </p:cNvPr>
          <p:cNvSpPr/>
          <p:nvPr/>
        </p:nvSpPr>
        <p:spPr>
          <a:xfrm>
            <a:off x="4495974" y="3129944"/>
            <a:ext cx="2876014" cy="1077218"/>
          </a:xfrm>
          <a:prstGeom prst="rect">
            <a:avLst/>
          </a:prstGeom>
        </p:spPr>
        <p:txBody>
          <a:bodyPr wrap="square">
            <a:spAutoFit/>
          </a:bodyPr>
          <a:lstStyle/>
          <a:p>
            <a:pPr algn="ctr">
              <a:defRPr/>
            </a:pPr>
            <a:r>
              <a:rPr lang="he-IL" sz="3200" b="1" dirty="0">
                <a:solidFill>
                  <a:srgbClr val="49302A"/>
                </a:solidFill>
                <a:latin typeface="Calibri" panose="020F0502020204030204" pitchFamily="34" charset="0"/>
                <a:cs typeface="Calibri" panose="020F0502020204030204" pitchFamily="34" charset="0"/>
              </a:rPr>
              <a:t>תהליך </a:t>
            </a:r>
          </a:p>
          <a:p>
            <a:pPr algn="ctr">
              <a:defRPr/>
            </a:pPr>
            <a:r>
              <a:rPr lang="he-IL" sz="3200" b="1" dirty="0">
                <a:solidFill>
                  <a:srgbClr val="49302A"/>
                </a:solidFill>
                <a:latin typeface="Calibri" panose="020F0502020204030204" pitchFamily="34" charset="0"/>
                <a:cs typeface="Calibri" panose="020F0502020204030204" pitchFamily="34" charset="0"/>
              </a:rPr>
              <a:t>תלת שנתי </a:t>
            </a:r>
          </a:p>
        </p:txBody>
      </p:sp>
    </p:spTree>
    <p:extLst>
      <p:ext uri="{BB962C8B-B14F-4D97-AF65-F5344CB8AC3E}">
        <p14:creationId xmlns:p14="http://schemas.microsoft.com/office/powerpoint/2010/main" val="8485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4"/>
          <p:cNvPicPr>
            <a:picLocks noChangeAspect="1"/>
          </p:cNvPicPr>
          <p:nvPr/>
        </p:nvPicPr>
        <p:blipFill rotWithShape="1">
          <a:blip r:embed="rId3">
            <a:extLst>
              <a:ext uri="{28A0092B-C50C-407E-A947-70E740481C1C}">
                <a14:useLocalDpi xmlns:a14="http://schemas.microsoft.com/office/drawing/2010/main" val="0"/>
              </a:ext>
            </a:extLst>
          </a:blip>
          <a:srcRect l="3159"/>
          <a:stretch/>
        </p:blipFill>
        <p:spPr>
          <a:xfrm>
            <a:off x="0" y="-9161"/>
            <a:ext cx="12192000" cy="6867161"/>
          </a:xfrm>
          <a:prstGeom prst="rect">
            <a:avLst/>
          </a:prstGeom>
        </p:spPr>
      </p:pic>
      <p:sp>
        <p:nvSpPr>
          <p:cNvPr id="5" name="תיבת טקסט 4">
            <a:extLst>
              <a:ext uri="{FF2B5EF4-FFF2-40B4-BE49-F238E27FC236}">
                <a16:creationId xmlns:a16="http://schemas.microsoft.com/office/drawing/2014/main" id="{AA14786B-DA73-4067-825E-6ACC51EF8183}"/>
              </a:ext>
            </a:extLst>
          </p:cNvPr>
          <p:cNvSpPr txBox="1"/>
          <p:nvPr/>
        </p:nvSpPr>
        <p:spPr>
          <a:xfrm>
            <a:off x="5775267" y="2439855"/>
            <a:ext cx="3369771" cy="1938992"/>
          </a:xfrm>
          <a:prstGeom prst="rect">
            <a:avLst/>
          </a:prstGeom>
          <a:noFill/>
        </p:spPr>
        <p:txBody>
          <a:bodyPr wrap="square" rtlCol="1">
            <a:spAutoFit/>
          </a:bodyPr>
          <a:lstStyle/>
          <a:p>
            <a:endParaRPr lang="he-IL" sz="12000" b="1" dirty="0">
              <a:solidFill>
                <a:srgbClr val="49302A"/>
              </a:solidFill>
              <a:latin typeface="Calibri" panose="020F0502020204030204" pitchFamily="34" charset="0"/>
              <a:cs typeface="Calibri" panose="020F0502020204030204" pitchFamily="34" charset="0"/>
            </a:endParaRPr>
          </a:p>
        </p:txBody>
      </p:sp>
      <p:sp>
        <p:nvSpPr>
          <p:cNvPr id="7" name="תיבת טקסט 5">
            <a:extLst>
              <a:ext uri="{FF2B5EF4-FFF2-40B4-BE49-F238E27FC236}">
                <a16:creationId xmlns:a16="http://schemas.microsoft.com/office/drawing/2014/main" id="{E40AF090-C436-4B3E-839A-FB9962314442}"/>
              </a:ext>
            </a:extLst>
          </p:cNvPr>
          <p:cNvSpPr txBox="1"/>
          <p:nvPr/>
        </p:nvSpPr>
        <p:spPr>
          <a:xfrm>
            <a:off x="422030" y="276277"/>
            <a:ext cx="11369835" cy="6093976"/>
          </a:xfrm>
          <a:prstGeom prst="rect">
            <a:avLst/>
          </a:prstGeom>
          <a:noFill/>
        </p:spPr>
        <p:txBody>
          <a:bodyPr wrap="square" rtlCol="1">
            <a:spAutoFit/>
          </a:bodyPr>
          <a:lstStyle/>
          <a:p>
            <a:r>
              <a:rPr lang="he-IL" sz="6000" b="1" dirty="0">
                <a:solidFill>
                  <a:srgbClr val="49302A"/>
                </a:solidFill>
                <a:latin typeface="Calibri" panose="020F0502020204030204" pitchFamily="34" charset="0"/>
                <a:cs typeface="Calibri" panose="020F0502020204030204" pitchFamily="34" charset="0"/>
              </a:rPr>
              <a:t>{ </a:t>
            </a:r>
            <a:r>
              <a:rPr lang="he-IL" sz="6000" b="1" dirty="0">
                <a:solidFill>
                  <a:srgbClr val="22A6DE"/>
                </a:solidFill>
                <a:latin typeface="Calibri" panose="020F0502020204030204" pitchFamily="34" charset="0"/>
                <a:cs typeface="Calibri" panose="020F0502020204030204" pitchFamily="34" charset="0"/>
              </a:rPr>
              <a:t>מטרות- טווח קצר </a:t>
            </a:r>
            <a:r>
              <a:rPr lang="he-IL" sz="6000" b="1" dirty="0">
                <a:solidFill>
                  <a:srgbClr val="49302A"/>
                </a:solidFill>
                <a:latin typeface="Calibri" panose="020F0502020204030204" pitchFamily="34" charset="0"/>
                <a:cs typeface="Calibri" panose="020F0502020204030204" pitchFamily="34" charset="0"/>
              </a:rPr>
              <a:t>}</a:t>
            </a:r>
            <a:endParaRPr lang="he-IL" sz="6000" b="1" dirty="0">
              <a:solidFill>
                <a:srgbClr val="22A6DE"/>
              </a:solidFill>
              <a:latin typeface="Calibri" panose="020F0502020204030204" pitchFamily="34" charset="0"/>
              <a:cs typeface="Calibri" panose="020F0502020204030204" pitchFamily="34" charset="0"/>
            </a:endParaRPr>
          </a:p>
          <a:p>
            <a:endParaRPr lang="he-IL" sz="3200" b="1" dirty="0">
              <a:solidFill>
                <a:srgbClr val="49302A"/>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he-IL" sz="3600" b="1" dirty="0">
                <a:solidFill>
                  <a:srgbClr val="49302A"/>
                </a:solidFill>
                <a:latin typeface="Calibri" panose="020F0502020204030204" pitchFamily="34" charset="0"/>
                <a:cs typeface="Calibri" panose="020F0502020204030204" pitchFamily="34" charset="0"/>
              </a:rPr>
              <a:t>העלאת המוטיבציה והמוכנות לשירות צבאי ככלל ושירות משמעותי בפרט</a:t>
            </a:r>
          </a:p>
          <a:p>
            <a:pPr marL="457200" indent="-457200">
              <a:lnSpc>
                <a:spcPct val="150000"/>
              </a:lnSpc>
              <a:buFont typeface="Arial" panose="020B0604020202020204" pitchFamily="34" charset="0"/>
              <a:buChar char="•"/>
            </a:pPr>
            <a:r>
              <a:rPr lang="he-IL" sz="3600" b="1" dirty="0">
                <a:solidFill>
                  <a:srgbClr val="49302A"/>
                </a:solidFill>
                <a:latin typeface="Calibri" panose="020F0502020204030204" pitchFamily="34" charset="0"/>
                <a:cs typeface="Calibri" panose="020F0502020204030204" pitchFamily="34" charset="0"/>
              </a:rPr>
              <a:t>בניית דמות מבוגר משמעותי בחיי המשתתפים</a:t>
            </a:r>
          </a:p>
          <a:p>
            <a:pPr marL="4229100" lvl="8" indent="-571500">
              <a:lnSpc>
                <a:spcPct val="150000"/>
              </a:lnSpc>
              <a:buFont typeface="Arial" panose="020B0604020202020204" pitchFamily="34" charset="0"/>
              <a:buChar char="•"/>
            </a:pPr>
            <a:r>
              <a:rPr lang="he-IL" sz="3600" b="1" dirty="0">
                <a:solidFill>
                  <a:srgbClr val="49302A"/>
                </a:solidFill>
                <a:latin typeface="Calibri" panose="020F0502020204030204" pitchFamily="34" charset="0"/>
                <a:cs typeface="Calibri" panose="020F0502020204030204" pitchFamily="34" charset="0"/>
              </a:rPr>
              <a:t>מניעת נשירה סמויה וסיום 12 שנ"ל</a:t>
            </a:r>
          </a:p>
          <a:p>
            <a:pPr marL="4114800" lvl="8" indent="-457200">
              <a:lnSpc>
                <a:spcPct val="150000"/>
              </a:lnSpc>
              <a:buFont typeface="Arial" panose="020B0604020202020204" pitchFamily="34" charset="0"/>
              <a:buChar char="•"/>
            </a:pPr>
            <a:r>
              <a:rPr lang="he-IL" sz="3600" b="1" dirty="0">
                <a:solidFill>
                  <a:srgbClr val="49302A"/>
                </a:solidFill>
                <a:latin typeface="Calibri" panose="020F0502020204030204" pitchFamily="34" charset="0"/>
                <a:cs typeface="Calibri" panose="020F0502020204030204" pitchFamily="34" charset="0"/>
              </a:rPr>
              <a:t> הפחתת התנהגויות </a:t>
            </a:r>
            <a:r>
              <a:rPr lang="he-IL" sz="3600" b="1" dirty="0" err="1">
                <a:solidFill>
                  <a:srgbClr val="49302A"/>
                </a:solidFill>
                <a:latin typeface="Calibri" panose="020F0502020204030204" pitchFamily="34" charset="0"/>
                <a:cs typeface="Calibri" panose="020F0502020204030204" pitchFamily="34" charset="0"/>
              </a:rPr>
              <a:t>סיכוניות</a:t>
            </a:r>
            <a:endParaRPr lang="he-IL" sz="3600" b="1" dirty="0">
              <a:solidFill>
                <a:srgbClr val="49302A"/>
              </a:solidFill>
              <a:latin typeface="Calibri" panose="020F0502020204030204" pitchFamily="34" charset="0"/>
              <a:cs typeface="Calibri" panose="020F0502020204030204" pitchFamily="34" charset="0"/>
            </a:endParaRPr>
          </a:p>
          <a:p>
            <a:endParaRPr lang="he-IL" sz="3200" b="1" dirty="0">
              <a:solidFill>
                <a:srgbClr val="49302A"/>
              </a:solidFill>
              <a:latin typeface="Calibri" panose="020F0502020204030204" pitchFamily="34" charset="0"/>
              <a:cs typeface="Calibri" panose="020F0502020204030204" pitchFamily="34" charset="0"/>
            </a:endParaRPr>
          </a:p>
          <a:p>
            <a:endParaRPr lang="he-IL" sz="3200" b="1" dirty="0">
              <a:solidFill>
                <a:srgbClr val="49302A"/>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093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9775DCE-F656-47B8-B0B2-F689A235DF27}"/>
              </a:ext>
            </a:extLst>
          </p:cNvPr>
          <p:cNvSpPr/>
          <p:nvPr/>
        </p:nvSpPr>
        <p:spPr>
          <a:xfrm>
            <a:off x="7320499" y="116354"/>
            <a:ext cx="5068172" cy="830997"/>
          </a:xfrm>
          <a:prstGeom prst="rect">
            <a:avLst/>
          </a:prstGeom>
        </p:spPr>
        <p:txBody>
          <a:bodyPr wrap="square">
            <a:spAutoFit/>
          </a:bodyPr>
          <a:lstStyle/>
          <a:p>
            <a:pPr lvl="0" algn="ctr">
              <a:defRPr/>
            </a:pPr>
            <a:r>
              <a:rPr lang="he-IL" sz="4800" b="1" dirty="0">
                <a:solidFill>
                  <a:srgbClr val="49302A"/>
                </a:solidFill>
                <a:latin typeface="Calibri" panose="020F0502020204030204" pitchFamily="34" charset="0"/>
                <a:cs typeface="Calibri" panose="020F0502020204030204" pitchFamily="34" charset="0"/>
              </a:rPr>
              <a:t>{ </a:t>
            </a:r>
            <a:r>
              <a:rPr lang="he-IL" sz="4800" b="1" dirty="0">
                <a:solidFill>
                  <a:srgbClr val="22A6DE"/>
                </a:solidFill>
                <a:latin typeface="Calibri" panose="020F0502020204030204" pitchFamily="34" charset="0"/>
                <a:cs typeface="Calibri" panose="020F0502020204030204" pitchFamily="34" charset="0"/>
              </a:rPr>
              <a:t>מודל הפעילות </a:t>
            </a:r>
            <a:r>
              <a:rPr lang="he-IL" sz="4800" b="1" dirty="0">
                <a:solidFill>
                  <a:srgbClr val="49302A"/>
                </a:solidFill>
                <a:latin typeface="Calibri" panose="020F0502020204030204" pitchFamily="34" charset="0"/>
                <a:cs typeface="Calibri" panose="020F0502020204030204" pitchFamily="34" charset="0"/>
              </a:rPr>
              <a:t>} </a:t>
            </a:r>
          </a:p>
        </p:txBody>
      </p:sp>
      <p:pic>
        <p:nvPicPr>
          <p:cNvPr id="36" name="תמונה 35" descr="תמונה שמכילה ציור&#10;&#10;התיאור נוצר באופן אוטומטי">
            <a:extLst>
              <a:ext uri="{FF2B5EF4-FFF2-40B4-BE49-F238E27FC236}">
                <a16:creationId xmlns:a16="http://schemas.microsoft.com/office/drawing/2014/main" id="{248CCD8B-A010-46A8-BF57-7BB21377D73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09910" y="138058"/>
            <a:ext cx="1563091" cy="895835"/>
          </a:xfrm>
          <a:prstGeom prst="rect">
            <a:avLst/>
          </a:prstGeom>
        </p:spPr>
      </p:pic>
      <p:sp>
        <p:nvSpPr>
          <p:cNvPr id="3" name="TextBox 2">
            <a:extLst>
              <a:ext uri="{FF2B5EF4-FFF2-40B4-BE49-F238E27FC236}">
                <a16:creationId xmlns:a16="http://schemas.microsoft.com/office/drawing/2014/main" id="{ABFF29BA-89DD-4CFA-8192-98BE43D7E9AF}"/>
              </a:ext>
            </a:extLst>
          </p:cNvPr>
          <p:cNvSpPr txBox="1"/>
          <p:nvPr/>
        </p:nvSpPr>
        <p:spPr>
          <a:xfrm>
            <a:off x="394398" y="1033893"/>
            <a:ext cx="11440886" cy="5586786"/>
          </a:xfrm>
          <a:prstGeom prst="rect">
            <a:avLst/>
          </a:prstGeom>
          <a:noFill/>
        </p:spPr>
        <p:txBody>
          <a:bodyPr wrap="square" rtlCol="0">
            <a:spAutoFit/>
          </a:bodyPr>
          <a:lstStyle/>
          <a:p>
            <a:pPr marL="457200" indent="-457200">
              <a:lnSpc>
                <a:spcPct val="125000"/>
              </a:lnSpc>
              <a:buFont typeface="Arial" panose="020B0604020202020204" pitchFamily="34" charset="0"/>
              <a:buChar char="•"/>
            </a:pPr>
            <a:r>
              <a:rPr lang="he-IL" sz="3200" dirty="0">
                <a:solidFill>
                  <a:srgbClr val="49302A"/>
                </a:solidFill>
                <a:latin typeface="Calibri" panose="020F0502020204030204" pitchFamily="34" charset="0"/>
                <a:cs typeface="Calibri" panose="020F0502020204030204" pitchFamily="34" charset="0"/>
              </a:rPr>
              <a:t>אימוץ </a:t>
            </a:r>
            <a:r>
              <a:rPr lang="he-IL" sz="3200" b="1" dirty="0">
                <a:solidFill>
                  <a:srgbClr val="49302A"/>
                </a:solidFill>
                <a:latin typeface="Calibri" panose="020F0502020204030204" pitchFamily="34" charset="0"/>
                <a:cs typeface="Calibri" panose="020F0502020204030204" pitchFamily="34" charset="0"/>
              </a:rPr>
              <a:t>כיתות י' עד י"ב </a:t>
            </a:r>
            <a:r>
              <a:rPr lang="he-IL" sz="3200" dirty="0">
                <a:solidFill>
                  <a:srgbClr val="49302A"/>
                </a:solidFill>
                <a:latin typeface="Calibri" panose="020F0502020204030204" pitchFamily="34" charset="0"/>
                <a:cs typeface="Calibri" panose="020F0502020204030204" pitchFamily="34" charset="0"/>
              </a:rPr>
              <a:t>– הכיתות ה"אתגריות" בכל שכבה</a:t>
            </a:r>
          </a:p>
          <a:p>
            <a:pPr marL="457200" indent="-457200">
              <a:lnSpc>
                <a:spcPct val="125000"/>
              </a:lnSpc>
              <a:buFont typeface="Arial" panose="020B0604020202020204" pitchFamily="34" charset="0"/>
              <a:buChar char="•"/>
            </a:pPr>
            <a:r>
              <a:rPr lang="he-IL" sz="3200" dirty="0">
                <a:solidFill>
                  <a:srgbClr val="49302A"/>
                </a:solidFill>
                <a:latin typeface="Calibri" panose="020F0502020204030204" pitchFamily="34" charset="0"/>
                <a:cs typeface="Calibri" panose="020F0502020204030204" pitchFamily="34" charset="0"/>
              </a:rPr>
              <a:t>מתנדב מאמץ כיתה </a:t>
            </a:r>
            <a:r>
              <a:rPr lang="he-IL" sz="3200" b="1" dirty="0">
                <a:solidFill>
                  <a:srgbClr val="49302A"/>
                </a:solidFill>
                <a:latin typeface="Calibri" panose="020F0502020204030204" pitchFamily="34" charset="0"/>
                <a:cs typeface="Calibri" panose="020F0502020204030204" pitchFamily="34" charset="0"/>
              </a:rPr>
              <a:t>לכל אורך הדרך</a:t>
            </a:r>
          </a:p>
          <a:p>
            <a:pPr marL="457200" indent="-457200">
              <a:lnSpc>
                <a:spcPct val="125000"/>
              </a:lnSpc>
              <a:buFont typeface="Arial" panose="020B0604020202020204" pitchFamily="34" charset="0"/>
              <a:buChar char="•"/>
            </a:pPr>
            <a:r>
              <a:rPr lang="he-IL" sz="3200" dirty="0">
                <a:solidFill>
                  <a:srgbClr val="49302A"/>
                </a:solidFill>
                <a:latin typeface="Calibri" panose="020F0502020204030204" pitchFamily="34" charset="0"/>
                <a:cs typeface="Calibri" panose="020F0502020204030204" pitchFamily="34" charset="0"/>
              </a:rPr>
              <a:t>בכל שבוע מתקיימת פגישה </a:t>
            </a:r>
            <a:r>
              <a:rPr lang="he-IL" sz="3200" b="1" dirty="0">
                <a:solidFill>
                  <a:srgbClr val="49302A"/>
                </a:solidFill>
                <a:latin typeface="Calibri" panose="020F0502020204030204" pitchFamily="34" charset="0"/>
                <a:cs typeface="Calibri" panose="020F0502020204030204" pitchFamily="34" charset="0"/>
              </a:rPr>
              <a:t>בנושאים ערכיים</a:t>
            </a:r>
            <a:r>
              <a:rPr lang="he-IL" sz="3200" dirty="0">
                <a:solidFill>
                  <a:srgbClr val="49302A"/>
                </a:solidFill>
                <a:latin typeface="Calibri" panose="020F0502020204030204" pitchFamily="34" charset="0"/>
                <a:cs typeface="Calibri" panose="020F0502020204030204" pitchFamily="34" charset="0"/>
              </a:rPr>
              <a:t>:</a:t>
            </a:r>
          </a:p>
          <a:p>
            <a:pPr marL="914400" lvl="1" indent="-457200">
              <a:lnSpc>
                <a:spcPct val="125000"/>
              </a:lnSpc>
              <a:buFont typeface="Arial" panose="020B0604020202020204" pitchFamily="34" charset="0"/>
              <a:buChar char="•"/>
            </a:pPr>
            <a:r>
              <a:rPr lang="he-IL" sz="3200" dirty="0">
                <a:solidFill>
                  <a:srgbClr val="49302A"/>
                </a:solidFill>
                <a:latin typeface="Calibri" panose="020F0502020204030204" pitchFamily="34" charset="0"/>
                <a:cs typeface="Calibri" panose="020F0502020204030204" pitchFamily="34" charset="0"/>
              </a:rPr>
              <a:t>צה"ל – היסטוריה ואתגרים לעתיד</a:t>
            </a:r>
          </a:p>
          <a:p>
            <a:pPr marL="914400" lvl="1" indent="-457200">
              <a:lnSpc>
                <a:spcPct val="125000"/>
              </a:lnSpc>
              <a:buFont typeface="Arial" panose="020B0604020202020204" pitchFamily="34" charset="0"/>
              <a:buChar char="•"/>
            </a:pPr>
            <a:r>
              <a:rPr lang="he-IL" sz="3200" dirty="0">
                <a:solidFill>
                  <a:srgbClr val="49302A"/>
                </a:solidFill>
                <a:latin typeface="Calibri" panose="020F0502020204030204" pitchFamily="34" charset="0"/>
                <a:cs typeface="Calibri" panose="020F0502020204030204" pitchFamily="34" charset="0"/>
              </a:rPr>
              <a:t>ארץ ישראל והיסטוריה ציונית</a:t>
            </a:r>
            <a:endParaRPr lang="en-US" sz="3200" dirty="0">
              <a:solidFill>
                <a:srgbClr val="49302A"/>
              </a:solidFill>
              <a:latin typeface="Calibri" panose="020F0502020204030204" pitchFamily="34" charset="0"/>
              <a:cs typeface="Calibri" panose="020F0502020204030204" pitchFamily="34" charset="0"/>
            </a:endParaRPr>
          </a:p>
          <a:p>
            <a:pPr marL="914400" lvl="1" indent="-457200">
              <a:lnSpc>
                <a:spcPct val="125000"/>
              </a:lnSpc>
              <a:buFont typeface="Arial" panose="020B0604020202020204" pitchFamily="34" charset="0"/>
              <a:buChar char="•"/>
            </a:pPr>
            <a:r>
              <a:rPr lang="he-IL" sz="3200" dirty="0">
                <a:solidFill>
                  <a:srgbClr val="49302A"/>
                </a:solidFill>
                <a:latin typeface="Calibri" panose="020F0502020204030204" pitchFamily="34" charset="0"/>
                <a:cs typeface="Calibri" panose="020F0502020204030204" pitchFamily="34" charset="0"/>
              </a:rPr>
              <a:t>אזרחות טובה והתנהגות אזרחית</a:t>
            </a:r>
          </a:p>
          <a:p>
            <a:pPr marL="914400" lvl="1" indent="-457200">
              <a:lnSpc>
                <a:spcPct val="125000"/>
              </a:lnSpc>
              <a:buFont typeface="Arial" panose="020B0604020202020204" pitchFamily="34" charset="0"/>
              <a:buChar char="•"/>
            </a:pPr>
            <a:r>
              <a:rPr lang="he-IL" sz="3200" dirty="0">
                <a:solidFill>
                  <a:srgbClr val="49302A"/>
                </a:solidFill>
                <a:latin typeface="Calibri" panose="020F0502020204030204" pitchFamily="34" charset="0"/>
                <a:cs typeface="Calibri" panose="020F0502020204030204" pitchFamily="34" charset="0"/>
              </a:rPr>
              <a:t>אתגרים אישיים ויכולת התמודדות עם קשיים</a:t>
            </a:r>
          </a:p>
          <a:p>
            <a:pPr marL="457200" indent="-457200">
              <a:lnSpc>
                <a:spcPct val="125000"/>
              </a:lnSpc>
              <a:buFont typeface="Arial" panose="020B0604020202020204" pitchFamily="34" charset="0"/>
              <a:buChar char="•"/>
            </a:pPr>
            <a:r>
              <a:rPr lang="he-IL" sz="3200" dirty="0">
                <a:solidFill>
                  <a:srgbClr val="49302A"/>
                </a:solidFill>
                <a:latin typeface="Calibri" panose="020F0502020204030204" pitchFamily="34" charset="0"/>
                <a:cs typeface="Calibri" panose="020F0502020204030204" pitchFamily="34" charset="0"/>
              </a:rPr>
              <a:t>פעמיים בשנה יוצאת כל כיתה </a:t>
            </a:r>
            <a:r>
              <a:rPr lang="he-IL" sz="3200" b="1" dirty="0">
                <a:solidFill>
                  <a:srgbClr val="49302A"/>
                </a:solidFill>
                <a:latin typeface="Calibri" panose="020F0502020204030204" pitchFamily="34" charset="0"/>
                <a:cs typeface="Calibri" panose="020F0502020204030204" pitchFamily="34" charset="0"/>
              </a:rPr>
              <a:t>לטיול בשטח / למוזיאון / לבסיסי צה"ל</a:t>
            </a:r>
          </a:p>
          <a:p>
            <a:pPr marL="457200" indent="-457200">
              <a:lnSpc>
                <a:spcPct val="125000"/>
              </a:lnSpc>
              <a:buFont typeface="Arial" panose="020B0604020202020204" pitchFamily="34" charset="0"/>
              <a:buChar char="•"/>
            </a:pPr>
            <a:r>
              <a:rPr lang="he-IL" sz="3200" dirty="0">
                <a:solidFill>
                  <a:srgbClr val="49302A"/>
                </a:solidFill>
                <a:latin typeface="Calibri" panose="020F0502020204030204" pitchFamily="34" charset="0"/>
                <a:cs typeface="Calibri" panose="020F0502020204030204" pitchFamily="34" charset="0"/>
              </a:rPr>
              <a:t>פעם בשנה מתקיים </a:t>
            </a:r>
            <a:r>
              <a:rPr lang="he-IL" sz="3200" b="1" dirty="0">
                <a:solidFill>
                  <a:srgbClr val="49302A"/>
                </a:solidFill>
                <a:latin typeface="Calibri" panose="020F0502020204030204" pitchFamily="34" charset="0"/>
                <a:cs typeface="Calibri" panose="020F0502020204030204" pitchFamily="34" charset="0"/>
              </a:rPr>
              <a:t>יום "צהלה" ארצי  </a:t>
            </a:r>
          </a:p>
        </p:txBody>
      </p:sp>
    </p:spTree>
    <p:extLst>
      <p:ext uri="{BB962C8B-B14F-4D97-AF65-F5344CB8AC3E}">
        <p14:creationId xmlns:p14="http://schemas.microsoft.com/office/powerpoint/2010/main" val="258578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1F76BD65-6637-4D73-96D1-448E399FBC66}"/>
              </a:ext>
            </a:extLst>
          </p:cNvPr>
          <p:cNvSpPr/>
          <p:nvPr/>
        </p:nvSpPr>
        <p:spPr>
          <a:xfrm>
            <a:off x="4709601" y="638175"/>
            <a:ext cx="126711" cy="5581650"/>
          </a:xfrm>
          <a:prstGeom prst="rect">
            <a:avLst/>
          </a:prstGeom>
          <a:solidFill>
            <a:srgbClr val="22A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pic>
        <p:nvPicPr>
          <p:cNvPr id="5" name="תמונה 4" descr="תמונה שמכילה עפיפון, אחזקה, שחור, כהה&#10;&#10;התיאור נוצר באופן אוטומטי">
            <a:extLst>
              <a:ext uri="{FF2B5EF4-FFF2-40B4-BE49-F238E27FC236}">
                <a16:creationId xmlns:a16="http://schemas.microsoft.com/office/drawing/2014/main" id="{85768778-7A3C-4307-8DC4-12E6BB916689}"/>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9100" r="19379" b="4999"/>
          <a:stretch/>
        </p:blipFill>
        <p:spPr>
          <a:xfrm>
            <a:off x="5151040" y="-43363"/>
            <a:ext cx="3028951" cy="6515100"/>
          </a:xfrm>
          <a:prstGeom prst="rect">
            <a:avLst/>
          </a:prstGeom>
        </p:spPr>
      </p:pic>
      <p:sp>
        <p:nvSpPr>
          <p:cNvPr id="6" name="מלבן 5">
            <a:extLst>
              <a:ext uri="{FF2B5EF4-FFF2-40B4-BE49-F238E27FC236}">
                <a16:creationId xmlns:a16="http://schemas.microsoft.com/office/drawing/2014/main" id="{135D2EAA-D31C-4FC3-A7D9-8EAA70721A09}"/>
              </a:ext>
            </a:extLst>
          </p:cNvPr>
          <p:cNvSpPr/>
          <p:nvPr/>
        </p:nvSpPr>
        <p:spPr>
          <a:xfrm>
            <a:off x="2837249" y="942058"/>
            <a:ext cx="1246050" cy="5078313"/>
          </a:xfrm>
          <a:prstGeom prst="rect">
            <a:avLst/>
          </a:prstGeom>
        </p:spPr>
        <p:txBody>
          <a:bodyPr wrap="square">
            <a:spAutoFit/>
          </a:bodyPr>
          <a:lstStyle/>
          <a:p>
            <a:r>
              <a:rPr lang="he-IL" dirty="0">
                <a:solidFill>
                  <a:schemeClr val="tx1">
                    <a:lumMod val="50000"/>
                    <a:lumOff val="50000"/>
                  </a:schemeClr>
                </a:solidFill>
                <a:latin typeface="Calibri" panose="020F0502020204030204" pitchFamily="34" charset="0"/>
                <a:cs typeface="Calibri" panose="020F0502020204030204" pitchFamily="34" charset="0"/>
              </a:rPr>
              <a:t>אילת</a:t>
            </a:r>
          </a:p>
          <a:p>
            <a:r>
              <a:rPr lang="he-IL" dirty="0">
                <a:solidFill>
                  <a:schemeClr val="tx1">
                    <a:lumMod val="50000"/>
                    <a:lumOff val="50000"/>
                  </a:schemeClr>
                </a:solidFill>
                <a:latin typeface="Calibri" panose="020F0502020204030204" pitchFamily="34" charset="0"/>
                <a:cs typeface="Calibri" panose="020F0502020204030204" pitchFamily="34" charset="0"/>
              </a:rPr>
              <a:t>אשדוד</a:t>
            </a:r>
          </a:p>
          <a:p>
            <a:r>
              <a:rPr lang="he-IL" dirty="0">
                <a:solidFill>
                  <a:schemeClr val="tx1">
                    <a:lumMod val="50000"/>
                    <a:lumOff val="50000"/>
                  </a:schemeClr>
                </a:solidFill>
                <a:latin typeface="Calibri" panose="020F0502020204030204" pitchFamily="34" charset="0"/>
                <a:cs typeface="Calibri" panose="020F0502020204030204" pitchFamily="34" charset="0"/>
              </a:rPr>
              <a:t>אשל הנשיא</a:t>
            </a:r>
          </a:p>
          <a:p>
            <a:r>
              <a:rPr lang="he-IL" dirty="0">
                <a:solidFill>
                  <a:schemeClr val="tx1">
                    <a:lumMod val="50000"/>
                    <a:lumOff val="50000"/>
                  </a:schemeClr>
                </a:solidFill>
                <a:latin typeface="Calibri" panose="020F0502020204030204" pitchFamily="34" charset="0"/>
                <a:cs typeface="Calibri" panose="020F0502020204030204" pitchFamily="34" charset="0"/>
              </a:rPr>
              <a:t>באר שבע</a:t>
            </a:r>
          </a:p>
          <a:p>
            <a:r>
              <a:rPr lang="he-IL" dirty="0">
                <a:solidFill>
                  <a:schemeClr val="tx1">
                    <a:lumMod val="50000"/>
                    <a:lumOff val="50000"/>
                  </a:schemeClr>
                </a:solidFill>
                <a:latin typeface="Calibri" panose="020F0502020204030204" pitchFamily="34" charset="0"/>
                <a:cs typeface="Calibri" panose="020F0502020204030204" pitchFamily="34" charset="0"/>
              </a:rPr>
              <a:t>בני דרור</a:t>
            </a:r>
          </a:p>
          <a:p>
            <a:r>
              <a:rPr lang="he-IL" dirty="0">
                <a:solidFill>
                  <a:schemeClr val="tx1">
                    <a:lumMod val="50000"/>
                    <a:lumOff val="50000"/>
                  </a:schemeClr>
                </a:solidFill>
                <a:latin typeface="Calibri" panose="020F0502020204030204" pitchFamily="34" charset="0"/>
                <a:cs typeface="Calibri" panose="020F0502020204030204" pitchFamily="34" charset="0"/>
              </a:rPr>
              <a:t>בת ים</a:t>
            </a:r>
          </a:p>
          <a:p>
            <a:r>
              <a:rPr lang="he-IL" dirty="0">
                <a:solidFill>
                  <a:schemeClr val="tx1">
                    <a:lumMod val="50000"/>
                    <a:lumOff val="50000"/>
                  </a:schemeClr>
                </a:solidFill>
                <a:latin typeface="Calibri" panose="020F0502020204030204" pitchFamily="34" charset="0"/>
                <a:cs typeface="Calibri" panose="020F0502020204030204" pitchFamily="34" charset="0"/>
              </a:rPr>
              <a:t>גני תקווה</a:t>
            </a:r>
          </a:p>
          <a:p>
            <a:r>
              <a:rPr lang="he-IL" dirty="0">
                <a:solidFill>
                  <a:schemeClr val="tx1">
                    <a:lumMod val="50000"/>
                    <a:lumOff val="50000"/>
                  </a:schemeClr>
                </a:solidFill>
                <a:latin typeface="Calibri" panose="020F0502020204030204" pitchFamily="34" charset="0"/>
                <a:cs typeface="Calibri" panose="020F0502020204030204" pitchFamily="34" charset="0"/>
              </a:rPr>
              <a:t>דלית אל כרמל</a:t>
            </a:r>
          </a:p>
          <a:p>
            <a:r>
              <a:rPr lang="he-IL" dirty="0">
                <a:solidFill>
                  <a:schemeClr val="tx1">
                    <a:lumMod val="50000"/>
                    <a:lumOff val="50000"/>
                  </a:schemeClr>
                </a:solidFill>
                <a:latin typeface="Calibri" panose="020F0502020204030204" pitchFamily="34" charset="0"/>
                <a:cs typeface="Calibri" panose="020F0502020204030204" pitchFamily="34" charset="0"/>
              </a:rPr>
              <a:t>הרצליה</a:t>
            </a:r>
          </a:p>
          <a:p>
            <a:r>
              <a:rPr lang="he-IL" dirty="0">
                <a:solidFill>
                  <a:schemeClr val="tx1">
                    <a:lumMod val="50000"/>
                    <a:lumOff val="50000"/>
                  </a:schemeClr>
                </a:solidFill>
                <a:latin typeface="Calibri" panose="020F0502020204030204" pitchFamily="34" charset="0"/>
                <a:cs typeface="Calibri" panose="020F0502020204030204" pitchFamily="34" charset="0"/>
              </a:rPr>
              <a:t>חולון</a:t>
            </a:r>
          </a:p>
          <a:p>
            <a:r>
              <a:rPr lang="he-IL" dirty="0">
                <a:solidFill>
                  <a:schemeClr val="tx1">
                    <a:lumMod val="50000"/>
                    <a:lumOff val="50000"/>
                  </a:schemeClr>
                </a:solidFill>
                <a:latin typeface="Calibri" panose="020F0502020204030204" pitchFamily="34" charset="0"/>
                <a:cs typeface="Calibri" panose="020F0502020204030204" pitchFamily="34" charset="0"/>
              </a:rPr>
              <a:t>חיפה</a:t>
            </a:r>
          </a:p>
          <a:p>
            <a:r>
              <a:rPr lang="he-IL" dirty="0">
                <a:solidFill>
                  <a:schemeClr val="tx1">
                    <a:lumMod val="50000"/>
                    <a:lumOff val="50000"/>
                  </a:schemeClr>
                </a:solidFill>
                <a:latin typeface="Calibri" panose="020F0502020204030204" pitchFamily="34" charset="0"/>
                <a:cs typeface="Calibri" panose="020F0502020204030204" pitchFamily="34" charset="0"/>
              </a:rPr>
              <a:t>יבנה</a:t>
            </a:r>
          </a:p>
          <a:p>
            <a:r>
              <a:rPr lang="he-IL" dirty="0">
                <a:solidFill>
                  <a:schemeClr val="tx1">
                    <a:lumMod val="50000"/>
                    <a:lumOff val="50000"/>
                  </a:schemeClr>
                </a:solidFill>
                <a:latin typeface="Calibri" panose="020F0502020204030204" pitchFamily="34" charset="0"/>
                <a:cs typeface="Calibri" panose="020F0502020204030204" pitchFamily="34" charset="0"/>
              </a:rPr>
              <a:t>כפר גלים</a:t>
            </a:r>
          </a:p>
          <a:p>
            <a:r>
              <a:rPr lang="he-IL" dirty="0">
                <a:solidFill>
                  <a:schemeClr val="tx1">
                    <a:lumMod val="50000"/>
                    <a:lumOff val="50000"/>
                  </a:schemeClr>
                </a:solidFill>
                <a:latin typeface="Calibri" panose="020F0502020204030204" pitchFamily="34" charset="0"/>
                <a:cs typeface="Calibri" panose="020F0502020204030204" pitchFamily="34" charset="0"/>
              </a:rPr>
              <a:t>כפר הנוער בן שמן</a:t>
            </a:r>
          </a:p>
          <a:p>
            <a:r>
              <a:rPr lang="he-IL" dirty="0">
                <a:solidFill>
                  <a:schemeClr val="tx1">
                    <a:lumMod val="50000"/>
                    <a:lumOff val="50000"/>
                  </a:schemeClr>
                </a:solidFill>
                <a:latin typeface="Calibri" panose="020F0502020204030204" pitchFamily="34" charset="0"/>
                <a:cs typeface="Calibri" panose="020F0502020204030204" pitchFamily="34" charset="0"/>
              </a:rPr>
              <a:t>כפר הנוער</a:t>
            </a:r>
          </a:p>
          <a:p>
            <a:r>
              <a:rPr lang="he-IL" dirty="0">
                <a:solidFill>
                  <a:schemeClr val="tx1">
                    <a:lumMod val="50000"/>
                    <a:lumOff val="50000"/>
                  </a:schemeClr>
                </a:solidFill>
                <a:latin typeface="Calibri" panose="020F0502020204030204" pitchFamily="34" charset="0"/>
                <a:cs typeface="Calibri" panose="020F0502020204030204" pitchFamily="34" charset="0"/>
              </a:rPr>
              <a:t>הודיות</a:t>
            </a:r>
          </a:p>
        </p:txBody>
      </p:sp>
      <p:sp>
        <p:nvSpPr>
          <p:cNvPr id="7" name="מלבן 6">
            <a:extLst>
              <a:ext uri="{FF2B5EF4-FFF2-40B4-BE49-F238E27FC236}">
                <a16:creationId xmlns:a16="http://schemas.microsoft.com/office/drawing/2014/main" id="{BB25E4AC-86AD-43D7-B5FB-D7CF980103F3}"/>
              </a:ext>
            </a:extLst>
          </p:cNvPr>
          <p:cNvSpPr/>
          <p:nvPr/>
        </p:nvSpPr>
        <p:spPr>
          <a:xfrm>
            <a:off x="0" y="942058"/>
            <a:ext cx="2556769" cy="5078313"/>
          </a:xfrm>
          <a:prstGeom prst="rect">
            <a:avLst/>
          </a:prstGeom>
        </p:spPr>
        <p:txBody>
          <a:bodyPr wrap="square">
            <a:spAutoFit/>
          </a:bodyPr>
          <a:lstStyle/>
          <a:p>
            <a:r>
              <a:rPr lang="he-IL" dirty="0">
                <a:solidFill>
                  <a:schemeClr val="tx1">
                    <a:lumMod val="50000"/>
                    <a:lumOff val="50000"/>
                  </a:schemeClr>
                </a:solidFill>
                <a:latin typeface="Calibri" panose="020F0502020204030204" pitchFamily="34" charset="0"/>
                <a:cs typeface="Calibri" panose="020F0502020204030204" pitchFamily="34" charset="0"/>
              </a:rPr>
              <a:t>כפר יונה</a:t>
            </a:r>
          </a:p>
          <a:p>
            <a:r>
              <a:rPr lang="he-IL" dirty="0">
                <a:solidFill>
                  <a:schemeClr val="tx1">
                    <a:lumMod val="50000"/>
                    <a:lumOff val="50000"/>
                  </a:schemeClr>
                </a:solidFill>
                <a:latin typeface="Calibri" panose="020F0502020204030204" pitchFamily="34" charset="0"/>
                <a:cs typeface="Calibri" panose="020F0502020204030204" pitchFamily="34" charset="0"/>
              </a:rPr>
              <a:t>כפר סבא</a:t>
            </a:r>
          </a:p>
          <a:p>
            <a:r>
              <a:rPr lang="he-IL" dirty="0">
                <a:solidFill>
                  <a:schemeClr val="tx1">
                    <a:lumMod val="50000"/>
                    <a:lumOff val="50000"/>
                  </a:schemeClr>
                </a:solidFill>
                <a:latin typeface="Calibri" panose="020F0502020204030204" pitchFamily="34" charset="0"/>
                <a:cs typeface="Calibri" panose="020F0502020204030204" pitchFamily="34" charset="0"/>
              </a:rPr>
              <a:t>כרמיאל</a:t>
            </a:r>
          </a:p>
          <a:p>
            <a:r>
              <a:rPr lang="he-IL" dirty="0">
                <a:solidFill>
                  <a:schemeClr val="tx1">
                    <a:lumMod val="50000"/>
                    <a:lumOff val="50000"/>
                  </a:schemeClr>
                </a:solidFill>
                <a:latin typeface="Calibri" panose="020F0502020204030204" pitchFamily="34" charset="0"/>
                <a:cs typeface="Calibri" panose="020F0502020204030204" pitchFamily="34" charset="0"/>
              </a:rPr>
              <a:t>מודיעין</a:t>
            </a:r>
          </a:p>
          <a:p>
            <a:r>
              <a:rPr lang="he-IL" dirty="0">
                <a:solidFill>
                  <a:schemeClr val="tx1">
                    <a:lumMod val="50000"/>
                    <a:lumOff val="50000"/>
                  </a:schemeClr>
                </a:solidFill>
                <a:latin typeface="Calibri" panose="020F0502020204030204" pitchFamily="34" charset="0"/>
                <a:cs typeface="Calibri" panose="020F0502020204030204" pitchFamily="34" charset="0"/>
              </a:rPr>
              <a:t>מזכרת בתיה</a:t>
            </a:r>
          </a:p>
          <a:p>
            <a:r>
              <a:rPr lang="he-IL" dirty="0">
                <a:solidFill>
                  <a:schemeClr val="tx1">
                    <a:lumMod val="50000"/>
                    <a:lumOff val="50000"/>
                  </a:schemeClr>
                </a:solidFill>
                <a:latin typeface="Calibri" panose="020F0502020204030204" pitchFamily="34" charset="0"/>
                <a:cs typeface="Calibri" panose="020F0502020204030204" pitchFamily="34" charset="0"/>
              </a:rPr>
              <a:t>מכינת 'אחד משלנו'</a:t>
            </a:r>
          </a:p>
          <a:p>
            <a:r>
              <a:rPr lang="he-IL" dirty="0">
                <a:solidFill>
                  <a:schemeClr val="tx1">
                    <a:lumMod val="50000"/>
                    <a:lumOff val="50000"/>
                  </a:schemeClr>
                </a:solidFill>
                <a:latin typeface="Calibri" panose="020F0502020204030204" pitchFamily="34" charset="0"/>
                <a:cs typeface="Calibri" panose="020F0502020204030204" pitchFamily="34" charset="0"/>
              </a:rPr>
              <a:t>מעון בית הנוער</a:t>
            </a:r>
          </a:p>
          <a:p>
            <a:r>
              <a:rPr lang="he-IL" dirty="0">
                <a:solidFill>
                  <a:schemeClr val="tx1">
                    <a:lumMod val="50000"/>
                    <a:lumOff val="50000"/>
                  </a:schemeClr>
                </a:solidFill>
                <a:latin typeface="Calibri" panose="020F0502020204030204" pitchFamily="34" charset="0"/>
                <a:cs typeface="Calibri" panose="020F0502020204030204" pitchFamily="34" charset="0"/>
              </a:rPr>
              <a:t>נהריה</a:t>
            </a:r>
          </a:p>
          <a:p>
            <a:r>
              <a:rPr lang="he-IL" dirty="0">
                <a:solidFill>
                  <a:schemeClr val="tx1">
                    <a:lumMod val="50000"/>
                    <a:lumOff val="50000"/>
                  </a:schemeClr>
                </a:solidFill>
                <a:latin typeface="Calibri" panose="020F0502020204030204" pitchFamily="34" charset="0"/>
                <a:cs typeface="Calibri" panose="020F0502020204030204" pitchFamily="34" charset="0"/>
              </a:rPr>
              <a:t>עפולה</a:t>
            </a:r>
          </a:p>
          <a:p>
            <a:r>
              <a:rPr lang="he-IL" dirty="0" err="1">
                <a:solidFill>
                  <a:schemeClr val="tx1">
                    <a:lumMod val="50000"/>
                    <a:lumOff val="50000"/>
                  </a:schemeClr>
                </a:solidFill>
                <a:latin typeface="Calibri" panose="020F0502020204030204" pitchFamily="34" charset="0"/>
                <a:cs typeface="Calibri" panose="020F0502020204030204" pitchFamily="34" charset="0"/>
              </a:rPr>
              <a:t>פלמחים</a:t>
            </a:r>
            <a:endParaRPr lang="he-IL" dirty="0">
              <a:solidFill>
                <a:schemeClr val="tx1">
                  <a:lumMod val="50000"/>
                  <a:lumOff val="50000"/>
                </a:schemeClr>
              </a:solidFill>
              <a:latin typeface="Calibri" panose="020F0502020204030204" pitchFamily="34" charset="0"/>
              <a:cs typeface="Calibri" panose="020F0502020204030204" pitchFamily="34" charset="0"/>
            </a:endParaRPr>
          </a:p>
          <a:p>
            <a:r>
              <a:rPr lang="he-IL" dirty="0">
                <a:solidFill>
                  <a:schemeClr val="tx1">
                    <a:lumMod val="50000"/>
                    <a:lumOff val="50000"/>
                  </a:schemeClr>
                </a:solidFill>
                <a:latin typeface="Calibri" panose="020F0502020204030204" pitchFamily="34" charset="0"/>
                <a:cs typeface="Calibri" panose="020F0502020204030204" pitchFamily="34" charset="0"/>
              </a:rPr>
              <a:t>פנימיית הכפר הירוק</a:t>
            </a:r>
          </a:p>
          <a:p>
            <a:r>
              <a:rPr lang="he-IL" dirty="0">
                <a:solidFill>
                  <a:schemeClr val="tx1">
                    <a:lumMod val="50000"/>
                    <a:lumOff val="50000"/>
                  </a:schemeClr>
                </a:solidFill>
                <a:latin typeface="Calibri" panose="020F0502020204030204" pitchFamily="34" charset="0"/>
                <a:cs typeface="Calibri" panose="020F0502020204030204" pitchFamily="34" charset="0"/>
              </a:rPr>
              <a:t>צור הדסה</a:t>
            </a:r>
          </a:p>
          <a:p>
            <a:r>
              <a:rPr lang="he-IL" dirty="0">
                <a:solidFill>
                  <a:schemeClr val="tx1">
                    <a:lumMod val="50000"/>
                    <a:lumOff val="50000"/>
                  </a:schemeClr>
                </a:solidFill>
                <a:latin typeface="Calibri" panose="020F0502020204030204" pitchFamily="34" charset="0"/>
                <a:cs typeface="Calibri" panose="020F0502020204030204" pitchFamily="34" charset="0"/>
              </a:rPr>
              <a:t>קבוצת יבנה</a:t>
            </a:r>
          </a:p>
          <a:p>
            <a:r>
              <a:rPr lang="he-IL" dirty="0">
                <a:solidFill>
                  <a:schemeClr val="tx1">
                    <a:lumMod val="50000"/>
                    <a:lumOff val="50000"/>
                  </a:schemeClr>
                </a:solidFill>
                <a:latin typeface="Calibri" panose="020F0502020204030204" pitchFamily="34" charset="0"/>
                <a:cs typeface="Calibri" panose="020F0502020204030204" pitchFamily="34" charset="0"/>
              </a:rPr>
              <a:t>קדימה צורן</a:t>
            </a:r>
          </a:p>
          <a:p>
            <a:r>
              <a:rPr lang="he-IL" dirty="0">
                <a:solidFill>
                  <a:schemeClr val="tx1">
                    <a:lumMod val="50000"/>
                    <a:lumOff val="50000"/>
                  </a:schemeClr>
                </a:solidFill>
                <a:latin typeface="Calibri" panose="020F0502020204030204" pitchFamily="34" charset="0"/>
                <a:cs typeface="Calibri" panose="020F0502020204030204" pitchFamily="34" charset="0"/>
              </a:rPr>
              <a:t>ראש העין</a:t>
            </a:r>
          </a:p>
          <a:p>
            <a:r>
              <a:rPr lang="he-IL" dirty="0">
                <a:solidFill>
                  <a:schemeClr val="tx1">
                    <a:lumMod val="50000"/>
                    <a:lumOff val="50000"/>
                  </a:schemeClr>
                </a:solidFill>
                <a:latin typeface="Calibri" panose="020F0502020204030204" pitchFamily="34" charset="0"/>
                <a:cs typeface="Calibri" panose="020F0502020204030204" pitchFamily="34" charset="0"/>
              </a:rPr>
              <a:t>ראשל"צ</a:t>
            </a:r>
          </a:p>
          <a:p>
            <a:r>
              <a:rPr lang="he-IL" dirty="0">
                <a:solidFill>
                  <a:schemeClr val="tx1">
                    <a:lumMod val="50000"/>
                    <a:lumOff val="50000"/>
                  </a:schemeClr>
                </a:solidFill>
                <a:latin typeface="Calibri" panose="020F0502020204030204" pitchFamily="34" charset="0"/>
                <a:cs typeface="Calibri" panose="020F0502020204030204" pitchFamily="34" charset="0"/>
              </a:rPr>
              <a:t>רחובות</a:t>
            </a:r>
          </a:p>
          <a:p>
            <a:endParaRPr lang="he-IL" dirty="0">
              <a:solidFill>
                <a:schemeClr val="tx1">
                  <a:lumMod val="50000"/>
                  <a:lumOff val="50000"/>
                </a:schemeClr>
              </a:solidFill>
              <a:latin typeface="Calibri" panose="020F0502020204030204" pitchFamily="34" charset="0"/>
              <a:cs typeface="Calibri" panose="020F0502020204030204" pitchFamily="34" charset="0"/>
            </a:endParaRPr>
          </a:p>
        </p:txBody>
      </p:sp>
      <p:sp>
        <p:nvSpPr>
          <p:cNvPr id="9" name="מלבן 8">
            <a:extLst>
              <a:ext uri="{FF2B5EF4-FFF2-40B4-BE49-F238E27FC236}">
                <a16:creationId xmlns:a16="http://schemas.microsoft.com/office/drawing/2014/main" id="{4F4A2815-B9B8-4C6E-9563-5E7D79924DC2}"/>
              </a:ext>
            </a:extLst>
          </p:cNvPr>
          <p:cNvSpPr/>
          <p:nvPr/>
        </p:nvSpPr>
        <p:spPr>
          <a:xfrm>
            <a:off x="8494719" y="4921594"/>
            <a:ext cx="2685351" cy="707886"/>
          </a:xfrm>
          <a:prstGeom prst="rect">
            <a:avLst/>
          </a:prstGeom>
        </p:spPr>
        <p:txBody>
          <a:bodyPr wrap="none">
            <a:spAutoFit/>
          </a:bodyPr>
          <a:lstStyle/>
          <a:p>
            <a:r>
              <a:rPr lang="he-IL" sz="4000" dirty="0">
                <a:solidFill>
                  <a:srgbClr val="AA5A59"/>
                </a:solidFill>
                <a:latin typeface="Verdana Pro Black" panose="020B0604020202020204" pitchFamily="34" charset="0"/>
                <a:cs typeface="Calibri" panose="020F0502020204030204" pitchFamily="34" charset="0"/>
              </a:rPr>
              <a:t>פריסה ארצית</a:t>
            </a:r>
          </a:p>
        </p:txBody>
      </p:sp>
      <p:sp>
        <p:nvSpPr>
          <p:cNvPr id="11" name="מלבן 10">
            <a:extLst>
              <a:ext uri="{FF2B5EF4-FFF2-40B4-BE49-F238E27FC236}">
                <a16:creationId xmlns:a16="http://schemas.microsoft.com/office/drawing/2014/main" id="{E7677CC2-4C8D-43B2-9AE1-78F072521081}"/>
              </a:ext>
            </a:extLst>
          </p:cNvPr>
          <p:cNvSpPr/>
          <p:nvPr/>
        </p:nvSpPr>
        <p:spPr>
          <a:xfrm>
            <a:off x="7738101" y="5418581"/>
            <a:ext cx="3441969" cy="707886"/>
          </a:xfrm>
          <a:prstGeom prst="rect">
            <a:avLst/>
          </a:prstGeom>
        </p:spPr>
        <p:txBody>
          <a:bodyPr wrap="none">
            <a:spAutoFit/>
          </a:bodyPr>
          <a:lstStyle/>
          <a:p>
            <a:r>
              <a:rPr lang="he-IL" sz="4000" b="1" dirty="0">
                <a:solidFill>
                  <a:srgbClr val="AA5A59"/>
                </a:solidFill>
                <a:latin typeface="Verdana Pro Black" panose="020B0604020202020204" pitchFamily="34" charset="0"/>
                <a:cs typeface="Calibri" panose="020F0502020204030204" pitchFamily="34" charset="0"/>
              </a:rPr>
              <a:t>של קבוצות צהלה</a:t>
            </a:r>
          </a:p>
        </p:txBody>
      </p:sp>
      <p:sp>
        <p:nvSpPr>
          <p:cNvPr id="13" name="מלבן 12">
            <a:extLst>
              <a:ext uri="{FF2B5EF4-FFF2-40B4-BE49-F238E27FC236}">
                <a16:creationId xmlns:a16="http://schemas.microsoft.com/office/drawing/2014/main" id="{513F8D1D-1AD7-4E2E-A17D-639BC46AC8D5}"/>
              </a:ext>
            </a:extLst>
          </p:cNvPr>
          <p:cNvSpPr/>
          <p:nvPr/>
        </p:nvSpPr>
        <p:spPr>
          <a:xfrm>
            <a:off x="10616131" y="4930472"/>
            <a:ext cx="1005378" cy="1107996"/>
          </a:xfrm>
          <a:prstGeom prst="rect">
            <a:avLst/>
          </a:prstGeom>
        </p:spPr>
        <p:txBody>
          <a:bodyPr wrap="square">
            <a:spAutoFit/>
          </a:bodyPr>
          <a:lstStyle/>
          <a:p>
            <a:r>
              <a:rPr lang="he-IL" sz="6600" b="1" dirty="0">
                <a:solidFill>
                  <a:srgbClr val="22A6DE"/>
                </a:solidFill>
                <a:latin typeface="Calibri" panose="020F0502020204030204" pitchFamily="34" charset="0"/>
                <a:cs typeface="Calibri" panose="020F0502020204030204" pitchFamily="34" charset="0"/>
              </a:rPr>
              <a:t>{</a:t>
            </a:r>
            <a:endParaRPr lang="he-IL" sz="6600" b="1" dirty="0">
              <a:solidFill>
                <a:srgbClr val="22A6DE"/>
              </a:solidFill>
            </a:endParaRPr>
          </a:p>
        </p:txBody>
      </p:sp>
    </p:spTree>
    <p:extLst>
      <p:ext uri="{BB962C8B-B14F-4D97-AF65-F5344CB8AC3E}">
        <p14:creationId xmlns:p14="http://schemas.microsoft.com/office/powerpoint/2010/main" val="545981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גרפיקה 3">
            <a:extLst>
              <a:ext uri="{FF2B5EF4-FFF2-40B4-BE49-F238E27FC236}">
                <a16:creationId xmlns:a16="http://schemas.microsoft.com/office/drawing/2014/main" id="{63C8CE60-E089-49E4-A986-11482C5FAE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48203" y="1514018"/>
            <a:ext cx="1003330" cy="632534"/>
          </a:xfrm>
          <a:prstGeom prst="rect">
            <a:avLst/>
          </a:prstGeom>
        </p:spPr>
      </p:pic>
      <p:grpSp>
        <p:nvGrpSpPr>
          <p:cNvPr id="11" name="קבוצה 10">
            <a:extLst>
              <a:ext uri="{FF2B5EF4-FFF2-40B4-BE49-F238E27FC236}">
                <a16:creationId xmlns:a16="http://schemas.microsoft.com/office/drawing/2014/main" id="{FC417C09-9C4F-4025-8BE7-FC888EFE1BCC}"/>
              </a:ext>
            </a:extLst>
          </p:cNvPr>
          <p:cNvGrpSpPr/>
          <p:nvPr/>
        </p:nvGrpSpPr>
        <p:grpSpPr>
          <a:xfrm>
            <a:off x="8143756" y="1503930"/>
            <a:ext cx="988891" cy="632534"/>
            <a:chOff x="5305425" y="3090862"/>
            <a:chExt cx="1057275" cy="676275"/>
          </a:xfrm>
        </p:grpSpPr>
        <p:pic>
          <p:nvPicPr>
            <p:cNvPr id="5" name="גרפיקה 4">
              <a:extLst>
                <a:ext uri="{FF2B5EF4-FFF2-40B4-BE49-F238E27FC236}">
                  <a16:creationId xmlns:a16="http://schemas.microsoft.com/office/drawing/2014/main" id="{779DA743-DC70-4EAC-BD9C-255D8AA683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29300" y="3090862"/>
              <a:ext cx="533400" cy="676275"/>
            </a:xfrm>
            <a:prstGeom prst="rect">
              <a:avLst/>
            </a:prstGeom>
          </p:spPr>
        </p:pic>
        <p:pic>
          <p:nvPicPr>
            <p:cNvPr id="6" name="גרפיקה 5">
              <a:extLst>
                <a:ext uri="{FF2B5EF4-FFF2-40B4-BE49-F238E27FC236}">
                  <a16:creationId xmlns:a16="http://schemas.microsoft.com/office/drawing/2014/main" id="{7C56557F-6F2E-42A7-B5FC-D9EB76B8CA9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05425" y="3128962"/>
              <a:ext cx="485775" cy="638175"/>
            </a:xfrm>
            <a:prstGeom prst="rect">
              <a:avLst/>
            </a:prstGeom>
          </p:spPr>
        </p:pic>
      </p:grpSp>
      <p:pic>
        <p:nvPicPr>
          <p:cNvPr id="7" name="גרפיקה 6">
            <a:extLst>
              <a:ext uri="{FF2B5EF4-FFF2-40B4-BE49-F238E27FC236}">
                <a16:creationId xmlns:a16="http://schemas.microsoft.com/office/drawing/2014/main" id="{35F55E8E-9C8D-4587-A876-0224CADEDBC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77970" y="1521504"/>
            <a:ext cx="677079" cy="596898"/>
          </a:xfrm>
          <a:prstGeom prst="rect">
            <a:avLst/>
          </a:prstGeom>
        </p:spPr>
      </p:pic>
      <p:pic>
        <p:nvPicPr>
          <p:cNvPr id="9" name="גרפיקה 8">
            <a:extLst>
              <a:ext uri="{FF2B5EF4-FFF2-40B4-BE49-F238E27FC236}">
                <a16:creationId xmlns:a16="http://schemas.microsoft.com/office/drawing/2014/main" id="{D1220213-B8BF-44B6-A5EB-92B7B9B5614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525582" y="3899906"/>
            <a:ext cx="617361" cy="676157"/>
          </a:xfrm>
          <a:prstGeom prst="rect">
            <a:avLst/>
          </a:prstGeom>
        </p:spPr>
      </p:pic>
      <p:pic>
        <p:nvPicPr>
          <p:cNvPr id="10" name="גרפיקה 9">
            <a:extLst>
              <a:ext uri="{FF2B5EF4-FFF2-40B4-BE49-F238E27FC236}">
                <a16:creationId xmlns:a16="http://schemas.microsoft.com/office/drawing/2014/main" id="{39F2B271-272F-46B7-95B1-2FB48B2423E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84490" y="3899907"/>
            <a:ext cx="459119" cy="676157"/>
          </a:xfrm>
          <a:prstGeom prst="rect">
            <a:avLst/>
          </a:prstGeom>
        </p:spPr>
      </p:pic>
      <p:sp>
        <p:nvSpPr>
          <p:cNvPr id="12" name="תיבת טקסט 11">
            <a:extLst>
              <a:ext uri="{FF2B5EF4-FFF2-40B4-BE49-F238E27FC236}">
                <a16:creationId xmlns:a16="http://schemas.microsoft.com/office/drawing/2014/main" id="{75842DAB-38D8-4A5B-AF73-AACD9A287E22}"/>
              </a:ext>
            </a:extLst>
          </p:cNvPr>
          <p:cNvSpPr txBox="1"/>
          <p:nvPr/>
        </p:nvSpPr>
        <p:spPr>
          <a:xfrm>
            <a:off x="7576575" y="5189703"/>
            <a:ext cx="2153359" cy="400110"/>
          </a:xfrm>
          <a:prstGeom prst="rect">
            <a:avLst/>
          </a:prstGeom>
          <a:noFill/>
        </p:spPr>
        <p:txBody>
          <a:bodyPr wrap="square" rtlCol="1">
            <a:spAutoFit/>
          </a:bodyPr>
          <a:lstStyle/>
          <a:p>
            <a:pPr algn="ctr"/>
            <a:r>
              <a:rPr lang="he-IL" sz="2000" b="1" dirty="0">
                <a:solidFill>
                  <a:srgbClr val="49302A"/>
                </a:solidFill>
                <a:latin typeface="Verdana Pro Black" panose="020B0604020202020204" pitchFamily="34" charset="0"/>
                <a:cs typeface="Calibri" panose="020F0502020204030204" pitchFamily="34" charset="0"/>
              </a:rPr>
              <a:t>שעות פעילות בשנה</a:t>
            </a:r>
          </a:p>
        </p:txBody>
      </p:sp>
      <p:sp>
        <p:nvSpPr>
          <p:cNvPr id="13" name="תיבת טקסט 12">
            <a:extLst>
              <a:ext uri="{FF2B5EF4-FFF2-40B4-BE49-F238E27FC236}">
                <a16:creationId xmlns:a16="http://schemas.microsoft.com/office/drawing/2014/main" id="{58C87D7B-6F72-45A8-8505-E90EA2614014}"/>
              </a:ext>
            </a:extLst>
          </p:cNvPr>
          <p:cNvSpPr txBox="1"/>
          <p:nvPr/>
        </p:nvSpPr>
        <p:spPr>
          <a:xfrm>
            <a:off x="5043297" y="2760167"/>
            <a:ext cx="1595385" cy="400110"/>
          </a:xfrm>
          <a:prstGeom prst="rect">
            <a:avLst/>
          </a:prstGeom>
          <a:noFill/>
        </p:spPr>
        <p:txBody>
          <a:bodyPr wrap="square" rtlCol="1">
            <a:spAutoFit/>
          </a:bodyPr>
          <a:lstStyle/>
          <a:p>
            <a:pPr algn="ctr"/>
            <a:r>
              <a:rPr lang="he-IL" sz="2000" b="1" dirty="0">
                <a:solidFill>
                  <a:srgbClr val="49302A"/>
                </a:solidFill>
                <a:latin typeface="Verdana Pro Black" panose="020B0604020202020204" pitchFamily="34" charset="0"/>
                <a:cs typeface="Calibri" panose="020F0502020204030204" pitchFamily="34" charset="0"/>
              </a:rPr>
              <a:t>קבוצות</a:t>
            </a:r>
          </a:p>
        </p:txBody>
      </p:sp>
      <p:sp>
        <p:nvSpPr>
          <p:cNvPr id="14" name="תיבת טקסט 13">
            <a:extLst>
              <a:ext uri="{FF2B5EF4-FFF2-40B4-BE49-F238E27FC236}">
                <a16:creationId xmlns:a16="http://schemas.microsoft.com/office/drawing/2014/main" id="{69550B8D-5979-4052-8750-8B70F047DAFE}"/>
              </a:ext>
            </a:extLst>
          </p:cNvPr>
          <p:cNvSpPr txBox="1"/>
          <p:nvPr/>
        </p:nvSpPr>
        <p:spPr>
          <a:xfrm>
            <a:off x="2515337" y="2769041"/>
            <a:ext cx="1595385" cy="400110"/>
          </a:xfrm>
          <a:prstGeom prst="rect">
            <a:avLst/>
          </a:prstGeom>
          <a:noFill/>
        </p:spPr>
        <p:txBody>
          <a:bodyPr wrap="square" rtlCol="1">
            <a:spAutoFit/>
          </a:bodyPr>
          <a:lstStyle/>
          <a:p>
            <a:pPr algn="ctr"/>
            <a:r>
              <a:rPr lang="he-IL" sz="2000" b="1" dirty="0">
                <a:solidFill>
                  <a:srgbClr val="49302A"/>
                </a:solidFill>
                <a:latin typeface="Verdana Pro Black" panose="020B0604020202020204" pitchFamily="34" charset="0"/>
                <a:cs typeface="Calibri" panose="020F0502020204030204" pitchFamily="34" charset="0"/>
              </a:rPr>
              <a:t>חניכים</a:t>
            </a:r>
          </a:p>
        </p:txBody>
      </p:sp>
      <p:sp>
        <p:nvSpPr>
          <p:cNvPr id="15" name="תיבת טקסט 14">
            <a:extLst>
              <a:ext uri="{FF2B5EF4-FFF2-40B4-BE49-F238E27FC236}">
                <a16:creationId xmlns:a16="http://schemas.microsoft.com/office/drawing/2014/main" id="{1DAFC72A-B46A-4885-A717-B3049E875CC4}"/>
              </a:ext>
            </a:extLst>
          </p:cNvPr>
          <p:cNvSpPr txBox="1"/>
          <p:nvPr/>
        </p:nvSpPr>
        <p:spPr>
          <a:xfrm>
            <a:off x="7425659" y="2770520"/>
            <a:ext cx="2455192" cy="400110"/>
          </a:xfrm>
          <a:prstGeom prst="rect">
            <a:avLst/>
          </a:prstGeom>
          <a:noFill/>
        </p:spPr>
        <p:txBody>
          <a:bodyPr wrap="square" rtlCol="1">
            <a:spAutoFit/>
          </a:bodyPr>
          <a:lstStyle/>
          <a:p>
            <a:pPr algn="ctr"/>
            <a:r>
              <a:rPr lang="he-IL" sz="2000" b="1" dirty="0">
                <a:solidFill>
                  <a:srgbClr val="49302A"/>
                </a:solidFill>
                <a:latin typeface="Verdana Pro Black" panose="020B0604020202020204" pitchFamily="34" charset="0"/>
                <a:cs typeface="Calibri" panose="020F0502020204030204" pitchFamily="34" charset="0"/>
              </a:rPr>
              <a:t>מתנדבים ומתנדבות</a:t>
            </a:r>
          </a:p>
        </p:txBody>
      </p:sp>
      <p:sp>
        <p:nvSpPr>
          <p:cNvPr id="16" name="תיבת טקסט 15">
            <a:extLst>
              <a:ext uri="{FF2B5EF4-FFF2-40B4-BE49-F238E27FC236}">
                <a16:creationId xmlns:a16="http://schemas.microsoft.com/office/drawing/2014/main" id="{8E455C53-2B96-4636-9506-F57C1AB54B73}"/>
              </a:ext>
            </a:extLst>
          </p:cNvPr>
          <p:cNvSpPr txBox="1"/>
          <p:nvPr/>
        </p:nvSpPr>
        <p:spPr>
          <a:xfrm>
            <a:off x="4879062" y="5189703"/>
            <a:ext cx="1910399" cy="400110"/>
          </a:xfrm>
          <a:prstGeom prst="rect">
            <a:avLst/>
          </a:prstGeom>
          <a:noFill/>
        </p:spPr>
        <p:txBody>
          <a:bodyPr wrap="square" rtlCol="1">
            <a:spAutoFit/>
          </a:bodyPr>
          <a:lstStyle/>
          <a:p>
            <a:pPr algn="ctr"/>
            <a:r>
              <a:rPr lang="he-IL" sz="2000" b="1" dirty="0">
                <a:solidFill>
                  <a:srgbClr val="49302A"/>
                </a:solidFill>
                <a:latin typeface="Verdana Pro Black" panose="020B0604020202020204" pitchFamily="34" charset="0"/>
                <a:cs typeface="Calibri" panose="020F0502020204030204" pitchFamily="34" charset="0"/>
              </a:rPr>
              <a:t>בתי ספר ופנימיות</a:t>
            </a:r>
          </a:p>
        </p:txBody>
      </p:sp>
      <p:sp>
        <p:nvSpPr>
          <p:cNvPr id="17" name="תיבת טקסט 16">
            <a:extLst>
              <a:ext uri="{FF2B5EF4-FFF2-40B4-BE49-F238E27FC236}">
                <a16:creationId xmlns:a16="http://schemas.microsoft.com/office/drawing/2014/main" id="{E9B9B4EA-0ABD-4693-A288-31DD7C290EBD}"/>
              </a:ext>
            </a:extLst>
          </p:cNvPr>
          <p:cNvSpPr txBox="1"/>
          <p:nvPr/>
        </p:nvSpPr>
        <p:spPr>
          <a:xfrm>
            <a:off x="2445349" y="5189703"/>
            <a:ext cx="1700885" cy="400110"/>
          </a:xfrm>
          <a:prstGeom prst="rect">
            <a:avLst/>
          </a:prstGeom>
          <a:noFill/>
        </p:spPr>
        <p:txBody>
          <a:bodyPr wrap="square" rtlCol="1">
            <a:spAutoFit/>
          </a:bodyPr>
          <a:lstStyle/>
          <a:p>
            <a:pPr algn="ctr"/>
            <a:r>
              <a:rPr lang="he-IL" sz="2000" b="1" dirty="0">
                <a:solidFill>
                  <a:srgbClr val="49302A"/>
                </a:solidFill>
                <a:latin typeface="Verdana Pro Black" panose="020B0604020202020204" pitchFamily="34" charset="0"/>
                <a:cs typeface="Calibri" panose="020F0502020204030204" pitchFamily="34" charset="0"/>
              </a:rPr>
              <a:t>רשויות מקומיות</a:t>
            </a:r>
          </a:p>
        </p:txBody>
      </p:sp>
      <p:pic>
        <p:nvPicPr>
          <p:cNvPr id="26" name="Picture 2">
            <a:extLst>
              <a:ext uri="{FF2B5EF4-FFF2-40B4-BE49-F238E27FC236}">
                <a16:creationId xmlns:a16="http://schemas.microsoft.com/office/drawing/2014/main" id="{E870984B-A2AC-45BC-A37F-5CA601AD7344}"/>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0022895" y="486700"/>
            <a:ext cx="1556547" cy="892569"/>
          </a:xfrm>
          <a:prstGeom prst="rect">
            <a:avLst/>
          </a:prstGeom>
        </p:spPr>
      </p:pic>
      <p:sp>
        <p:nvSpPr>
          <p:cNvPr id="27" name="תיבת טקסט 26">
            <a:extLst>
              <a:ext uri="{FF2B5EF4-FFF2-40B4-BE49-F238E27FC236}">
                <a16:creationId xmlns:a16="http://schemas.microsoft.com/office/drawing/2014/main" id="{59D58023-3123-495B-B8D9-B7B729BF1D82}"/>
              </a:ext>
            </a:extLst>
          </p:cNvPr>
          <p:cNvSpPr txBox="1"/>
          <p:nvPr/>
        </p:nvSpPr>
        <p:spPr>
          <a:xfrm>
            <a:off x="7407909" y="2169471"/>
            <a:ext cx="2455192" cy="769441"/>
          </a:xfrm>
          <a:prstGeom prst="rect">
            <a:avLst/>
          </a:prstGeom>
          <a:noFill/>
        </p:spPr>
        <p:txBody>
          <a:bodyPr wrap="square" rtlCol="1">
            <a:spAutoFit/>
          </a:bodyPr>
          <a:lstStyle/>
          <a:p>
            <a:pPr algn="ctr"/>
            <a:r>
              <a:rPr lang="he-IL" sz="4400" b="1" dirty="0">
                <a:solidFill>
                  <a:srgbClr val="AA5A59"/>
                </a:solidFill>
                <a:latin typeface="Verdana Pro Black" panose="020B0604020202020204" pitchFamily="34" charset="0"/>
                <a:cs typeface="Calibri" panose="020F0502020204030204" pitchFamily="34" charset="0"/>
              </a:rPr>
              <a:t>112</a:t>
            </a:r>
          </a:p>
        </p:txBody>
      </p:sp>
      <p:sp>
        <p:nvSpPr>
          <p:cNvPr id="28" name="תיבת טקסט 27">
            <a:extLst>
              <a:ext uri="{FF2B5EF4-FFF2-40B4-BE49-F238E27FC236}">
                <a16:creationId xmlns:a16="http://schemas.microsoft.com/office/drawing/2014/main" id="{1E188799-A2CA-4B73-9EA9-0EBDBEF98696}"/>
              </a:ext>
            </a:extLst>
          </p:cNvPr>
          <p:cNvSpPr txBox="1"/>
          <p:nvPr/>
        </p:nvSpPr>
        <p:spPr>
          <a:xfrm>
            <a:off x="4588784" y="2170949"/>
            <a:ext cx="2455192" cy="769441"/>
          </a:xfrm>
          <a:prstGeom prst="rect">
            <a:avLst/>
          </a:prstGeom>
          <a:noFill/>
        </p:spPr>
        <p:txBody>
          <a:bodyPr wrap="square" rtlCol="1">
            <a:spAutoFit/>
          </a:bodyPr>
          <a:lstStyle/>
          <a:p>
            <a:pPr algn="ctr"/>
            <a:r>
              <a:rPr lang="he-IL" sz="4400" b="1" dirty="0">
                <a:solidFill>
                  <a:srgbClr val="AA5A59"/>
                </a:solidFill>
                <a:latin typeface="Verdana Pro Black" panose="020B0604020202020204" pitchFamily="34" charset="0"/>
                <a:cs typeface="Calibri" panose="020F0502020204030204" pitchFamily="34" charset="0"/>
              </a:rPr>
              <a:t>120</a:t>
            </a:r>
          </a:p>
        </p:txBody>
      </p:sp>
      <p:sp>
        <p:nvSpPr>
          <p:cNvPr id="30" name="תיבת טקסט 29">
            <a:extLst>
              <a:ext uri="{FF2B5EF4-FFF2-40B4-BE49-F238E27FC236}">
                <a16:creationId xmlns:a16="http://schemas.microsoft.com/office/drawing/2014/main" id="{BC5337AF-AD37-4B7A-8368-BA59C5176BAB}"/>
              </a:ext>
            </a:extLst>
          </p:cNvPr>
          <p:cNvSpPr txBox="1"/>
          <p:nvPr/>
        </p:nvSpPr>
        <p:spPr>
          <a:xfrm>
            <a:off x="2085433" y="2169471"/>
            <a:ext cx="2455192" cy="769441"/>
          </a:xfrm>
          <a:prstGeom prst="rect">
            <a:avLst/>
          </a:prstGeom>
          <a:noFill/>
        </p:spPr>
        <p:txBody>
          <a:bodyPr wrap="square" rtlCol="1">
            <a:spAutoFit/>
          </a:bodyPr>
          <a:lstStyle/>
          <a:p>
            <a:pPr algn="ctr"/>
            <a:r>
              <a:rPr lang="he-IL" sz="4400" b="1" dirty="0">
                <a:solidFill>
                  <a:srgbClr val="AA5A59"/>
                </a:solidFill>
                <a:latin typeface="Verdana Pro Black" panose="020B0604020202020204" pitchFamily="34" charset="0"/>
                <a:cs typeface="Calibri" panose="020F0502020204030204" pitchFamily="34" charset="0"/>
              </a:rPr>
              <a:t>1700</a:t>
            </a:r>
          </a:p>
        </p:txBody>
      </p:sp>
      <p:sp>
        <p:nvSpPr>
          <p:cNvPr id="32" name="תיבת טקסט 31">
            <a:extLst>
              <a:ext uri="{FF2B5EF4-FFF2-40B4-BE49-F238E27FC236}">
                <a16:creationId xmlns:a16="http://schemas.microsoft.com/office/drawing/2014/main" id="{3693873A-DFEE-46C9-A35D-FC217155B0F7}"/>
              </a:ext>
            </a:extLst>
          </p:cNvPr>
          <p:cNvSpPr txBox="1"/>
          <p:nvPr/>
        </p:nvSpPr>
        <p:spPr>
          <a:xfrm>
            <a:off x="7407909" y="4578709"/>
            <a:ext cx="2455192" cy="769441"/>
          </a:xfrm>
          <a:prstGeom prst="rect">
            <a:avLst/>
          </a:prstGeom>
          <a:noFill/>
        </p:spPr>
        <p:txBody>
          <a:bodyPr wrap="square" rtlCol="1">
            <a:spAutoFit/>
          </a:bodyPr>
          <a:lstStyle/>
          <a:p>
            <a:pPr algn="ctr"/>
            <a:r>
              <a:rPr lang="he-IL" sz="4400" b="1" dirty="0">
                <a:solidFill>
                  <a:srgbClr val="AA5A59"/>
                </a:solidFill>
                <a:latin typeface="Verdana Pro Black" panose="020B0604020202020204" pitchFamily="34" charset="0"/>
                <a:cs typeface="Calibri" panose="020F0502020204030204" pitchFamily="34" charset="0"/>
              </a:rPr>
              <a:t>9000</a:t>
            </a:r>
          </a:p>
        </p:txBody>
      </p:sp>
      <p:sp>
        <p:nvSpPr>
          <p:cNvPr id="33" name="תיבת טקסט 32">
            <a:extLst>
              <a:ext uri="{FF2B5EF4-FFF2-40B4-BE49-F238E27FC236}">
                <a16:creationId xmlns:a16="http://schemas.microsoft.com/office/drawing/2014/main" id="{1D4D45DF-8ED9-4C03-A2B3-B66862CCFA49}"/>
              </a:ext>
            </a:extLst>
          </p:cNvPr>
          <p:cNvSpPr txBox="1"/>
          <p:nvPr/>
        </p:nvSpPr>
        <p:spPr>
          <a:xfrm>
            <a:off x="4588784" y="4580187"/>
            <a:ext cx="2455192" cy="769441"/>
          </a:xfrm>
          <a:prstGeom prst="rect">
            <a:avLst/>
          </a:prstGeom>
          <a:noFill/>
        </p:spPr>
        <p:txBody>
          <a:bodyPr wrap="square" rtlCol="1">
            <a:spAutoFit/>
          </a:bodyPr>
          <a:lstStyle/>
          <a:p>
            <a:pPr algn="ctr"/>
            <a:r>
              <a:rPr lang="he-IL" sz="4400" b="1" dirty="0">
                <a:solidFill>
                  <a:srgbClr val="AA5A59"/>
                </a:solidFill>
                <a:latin typeface="Verdana Pro Black" panose="020B0604020202020204" pitchFamily="34" charset="0"/>
                <a:cs typeface="Calibri" panose="020F0502020204030204" pitchFamily="34" charset="0"/>
              </a:rPr>
              <a:t>50</a:t>
            </a:r>
          </a:p>
        </p:txBody>
      </p:sp>
      <p:sp>
        <p:nvSpPr>
          <p:cNvPr id="34" name="תיבת טקסט 33">
            <a:extLst>
              <a:ext uri="{FF2B5EF4-FFF2-40B4-BE49-F238E27FC236}">
                <a16:creationId xmlns:a16="http://schemas.microsoft.com/office/drawing/2014/main" id="{C72F175C-4108-44FF-8548-77B2491B2252}"/>
              </a:ext>
            </a:extLst>
          </p:cNvPr>
          <p:cNvSpPr txBox="1"/>
          <p:nvPr/>
        </p:nvSpPr>
        <p:spPr>
          <a:xfrm>
            <a:off x="2085433" y="4578709"/>
            <a:ext cx="2455192" cy="769441"/>
          </a:xfrm>
          <a:prstGeom prst="rect">
            <a:avLst/>
          </a:prstGeom>
          <a:noFill/>
        </p:spPr>
        <p:txBody>
          <a:bodyPr wrap="square" rtlCol="1">
            <a:spAutoFit/>
          </a:bodyPr>
          <a:lstStyle/>
          <a:p>
            <a:pPr algn="ctr"/>
            <a:r>
              <a:rPr lang="he-IL" sz="4400" b="1" dirty="0">
                <a:solidFill>
                  <a:srgbClr val="AA5A59"/>
                </a:solidFill>
                <a:latin typeface="Verdana Pro Black" panose="020B0604020202020204" pitchFamily="34" charset="0"/>
                <a:cs typeface="Calibri" panose="020F0502020204030204" pitchFamily="34" charset="0"/>
              </a:rPr>
              <a:t>33</a:t>
            </a:r>
          </a:p>
        </p:txBody>
      </p:sp>
      <p:pic>
        <p:nvPicPr>
          <p:cNvPr id="23" name="תמונה 2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084095" y="3685872"/>
            <a:ext cx="1099304" cy="1104223"/>
          </a:xfrm>
          <a:prstGeom prst="rect">
            <a:avLst/>
          </a:prstGeom>
        </p:spPr>
      </p:pic>
    </p:spTree>
    <p:extLst>
      <p:ext uri="{BB962C8B-B14F-4D97-AF65-F5344CB8AC3E}">
        <p14:creationId xmlns:p14="http://schemas.microsoft.com/office/powerpoint/2010/main" val="264934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a:extLst>
              <a:ext uri="{FF2B5EF4-FFF2-40B4-BE49-F238E27FC236}">
                <a16:creationId xmlns:a16="http://schemas.microsoft.com/office/drawing/2014/main" id="{29775DCE-F656-47B8-B0B2-F689A235DF27}"/>
              </a:ext>
            </a:extLst>
          </p:cNvPr>
          <p:cNvSpPr/>
          <p:nvPr/>
        </p:nvSpPr>
        <p:spPr>
          <a:xfrm>
            <a:off x="3651257" y="0"/>
            <a:ext cx="5068172" cy="830997"/>
          </a:xfrm>
          <a:prstGeom prst="rect">
            <a:avLst/>
          </a:prstGeom>
        </p:spPr>
        <p:txBody>
          <a:bodyPr wrap="square">
            <a:spAutoFit/>
          </a:bodyPr>
          <a:lstStyle/>
          <a:p>
            <a:pPr lvl="0" algn="ctr">
              <a:defRPr/>
            </a:pPr>
            <a:r>
              <a:rPr lang="he-IL" sz="4800" b="1" dirty="0">
                <a:solidFill>
                  <a:srgbClr val="49302A"/>
                </a:solidFill>
                <a:latin typeface="Calibri" panose="020F0502020204030204" pitchFamily="34" charset="0"/>
                <a:cs typeface="Calibri" panose="020F0502020204030204" pitchFamily="34" charset="0"/>
              </a:rPr>
              <a:t>{</a:t>
            </a:r>
            <a:r>
              <a:rPr lang="he-IL" sz="4800" b="1" dirty="0">
                <a:solidFill>
                  <a:srgbClr val="22A6DE"/>
                </a:solidFill>
                <a:latin typeface="Calibri" panose="020F0502020204030204" pitchFamily="34" charset="0"/>
                <a:cs typeface="Calibri" panose="020F0502020204030204" pitchFamily="34" charset="0"/>
              </a:rPr>
              <a:t>פעילות צהלה</a:t>
            </a:r>
            <a:r>
              <a:rPr lang="he-IL" sz="4800" b="1" dirty="0">
                <a:solidFill>
                  <a:srgbClr val="49302A"/>
                </a:solidFill>
                <a:latin typeface="Calibri" panose="020F0502020204030204" pitchFamily="34" charset="0"/>
                <a:cs typeface="Calibri" panose="020F0502020204030204" pitchFamily="34" charset="0"/>
              </a:rPr>
              <a:t>} </a:t>
            </a:r>
          </a:p>
        </p:txBody>
      </p:sp>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9659" y="910139"/>
            <a:ext cx="3216187" cy="2148413"/>
          </a:xfrm>
          <a:prstGeom prst="rect">
            <a:avLst/>
          </a:prstGeom>
        </p:spPr>
      </p:pic>
      <p:sp>
        <p:nvSpPr>
          <p:cNvPr id="6" name="TextBox 5"/>
          <p:cNvSpPr txBox="1"/>
          <p:nvPr/>
        </p:nvSpPr>
        <p:spPr>
          <a:xfrm>
            <a:off x="8268854" y="3072752"/>
            <a:ext cx="3456633" cy="646331"/>
          </a:xfrm>
          <a:prstGeom prst="rect">
            <a:avLst/>
          </a:prstGeom>
          <a:noFill/>
        </p:spPr>
        <p:txBody>
          <a:bodyPr wrap="square" rtlCol="1">
            <a:spAutoFit/>
          </a:bodyPr>
          <a:lstStyle/>
          <a:p>
            <a:pPr algn="ctr"/>
            <a:r>
              <a:rPr lang="he-IL" b="1" dirty="0">
                <a:solidFill>
                  <a:srgbClr val="49302A"/>
                </a:solidFill>
                <a:latin typeface="Calibri" panose="020F0502020204030204" pitchFamily="34" charset="0"/>
                <a:cs typeface="Calibri" panose="020F0502020204030204" pitchFamily="34" charset="0"/>
              </a:rPr>
              <a:t>יום צהלה ארצי 2019 </a:t>
            </a:r>
          </a:p>
          <a:p>
            <a:pPr algn="ctr"/>
            <a:r>
              <a:rPr lang="he-IL" b="1" dirty="0">
                <a:solidFill>
                  <a:srgbClr val="49302A"/>
                </a:solidFill>
                <a:latin typeface="Calibri" panose="020F0502020204030204" pitchFamily="34" charset="0"/>
                <a:cs typeface="Calibri" panose="020F0502020204030204" pitchFamily="34" charset="0"/>
              </a:rPr>
              <a:t>צה"ל וצהלה בלטרון</a:t>
            </a:r>
          </a:p>
        </p:txBody>
      </p:sp>
      <p:pic>
        <p:nvPicPr>
          <p:cNvPr id="7" name="תמונה 6"/>
          <p:cNvPicPr>
            <a:picLocks noChangeAspect="1"/>
          </p:cNvPicPr>
          <p:nvPr/>
        </p:nvPicPr>
        <p:blipFill rotWithShape="1">
          <a:blip r:embed="rId4">
            <a:extLst>
              <a:ext uri="{28A0092B-C50C-407E-A947-70E740481C1C}">
                <a14:useLocalDpi xmlns:a14="http://schemas.microsoft.com/office/drawing/2010/main" val="0"/>
              </a:ext>
            </a:extLst>
          </a:blip>
          <a:srcRect b="11673"/>
          <a:stretch/>
        </p:blipFill>
        <p:spPr>
          <a:xfrm>
            <a:off x="4563773" y="910139"/>
            <a:ext cx="3243141" cy="2148413"/>
          </a:xfrm>
          <a:prstGeom prst="rect">
            <a:avLst/>
          </a:prstGeom>
        </p:spPr>
      </p:pic>
      <p:sp>
        <p:nvSpPr>
          <p:cNvPr id="9" name="TextBox 8"/>
          <p:cNvSpPr txBox="1"/>
          <p:nvPr/>
        </p:nvSpPr>
        <p:spPr>
          <a:xfrm>
            <a:off x="4304452" y="3072752"/>
            <a:ext cx="3456633" cy="646331"/>
          </a:xfrm>
          <a:prstGeom prst="rect">
            <a:avLst/>
          </a:prstGeom>
          <a:noFill/>
        </p:spPr>
        <p:txBody>
          <a:bodyPr wrap="square" rtlCol="1">
            <a:spAutoFit/>
          </a:bodyPr>
          <a:lstStyle/>
          <a:p>
            <a:pPr algn="ctr"/>
            <a:r>
              <a:rPr lang="he-IL" b="1" dirty="0">
                <a:solidFill>
                  <a:srgbClr val="49302A"/>
                </a:solidFill>
                <a:latin typeface="Calibri" panose="020F0502020204030204" pitchFamily="34" charset="0"/>
                <a:cs typeface="Calibri" panose="020F0502020204030204" pitchFamily="34" charset="0"/>
              </a:rPr>
              <a:t>מרוץ ניווט בנאות קדומים</a:t>
            </a:r>
          </a:p>
          <a:p>
            <a:pPr algn="ctr"/>
            <a:r>
              <a:rPr lang="he-IL" b="1" dirty="0">
                <a:solidFill>
                  <a:srgbClr val="49302A"/>
                </a:solidFill>
                <a:latin typeface="Calibri" panose="020F0502020204030204" pitchFamily="34" charset="0"/>
                <a:cs typeface="Calibri" panose="020F0502020204030204" pitchFamily="34" charset="0"/>
              </a:rPr>
              <a:t>לזכרו של יואב הר שושנים</a:t>
            </a:r>
          </a:p>
        </p:txBody>
      </p:sp>
      <p:pic>
        <p:nvPicPr>
          <p:cNvPr id="8" name="תמונה 7"/>
          <p:cNvPicPr>
            <a:picLocks noChangeAspect="1"/>
          </p:cNvPicPr>
          <p:nvPr/>
        </p:nvPicPr>
        <p:blipFill rotWithShape="1">
          <a:blip r:embed="rId5">
            <a:extLst>
              <a:ext uri="{28A0092B-C50C-407E-A947-70E740481C1C}">
                <a14:useLocalDpi xmlns:a14="http://schemas.microsoft.com/office/drawing/2010/main" val="0"/>
              </a:ext>
            </a:extLst>
          </a:blip>
          <a:srcRect t="6296" b="5726"/>
          <a:stretch/>
        </p:blipFill>
        <p:spPr>
          <a:xfrm>
            <a:off x="735351" y="914785"/>
            <a:ext cx="3243141" cy="2139920"/>
          </a:xfrm>
          <a:prstGeom prst="rect">
            <a:avLst/>
          </a:prstGeom>
        </p:spPr>
      </p:pic>
      <p:sp>
        <p:nvSpPr>
          <p:cNvPr id="11" name="TextBox 10"/>
          <p:cNvSpPr txBox="1"/>
          <p:nvPr/>
        </p:nvSpPr>
        <p:spPr>
          <a:xfrm>
            <a:off x="476029" y="3021960"/>
            <a:ext cx="3955293" cy="923330"/>
          </a:xfrm>
          <a:prstGeom prst="rect">
            <a:avLst/>
          </a:prstGeom>
          <a:noFill/>
        </p:spPr>
        <p:txBody>
          <a:bodyPr wrap="square" rtlCol="1">
            <a:spAutoFit/>
          </a:bodyPr>
          <a:lstStyle/>
          <a:p>
            <a:pPr algn="ctr"/>
            <a:r>
              <a:rPr lang="he-IL" b="1" dirty="0">
                <a:solidFill>
                  <a:srgbClr val="49302A"/>
                </a:solidFill>
                <a:latin typeface="Calibri" panose="020F0502020204030204" pitchFamily="34" charset="0"/>
                <a:cs typeface="Calibri" panose="020F0502020204030204" pitchFamily="34" charset="0"/>
              </a:rPr>
              <a:t>חניכי </a:t>
            </a:r>
            <a:r>
              <a:rPr lang="he-IL" b="1" dirty="0" err="1">
                <a:solidFill>
                  <a:srgbClr val="49302A"/>
                </a:solidFill>
                <a:latin typeface="Calibri" panose="020F0502020204030204" pitchFamily="34" charset="0"/>
                <a:cs typeface="Calibri" panose="020F0502020204030204" pitchFamily="34" charset="0"/>
              </a:rPr>
              <a:t>דאלית</a:t>
            </a:r>
            <a:r>
              <a:rPr lang="he-IL" b="1" dirty="0">
                <a:solidFill>
                  <a:srgbClr val="49302A"/>
                </a:solidFill>
                <a:latin typeface="Calibri" panose="020F0502020204030204" pitchFamily="34" charset="0"/>
                <a:cs typeface="Calibri" panose="020F0502020204030204" pitchFamily="34" charset="0"/>
              </a:rPr>
              <a:t> אל כרמל- </a:t>
            </a:r>
          </a:p>
          <a:p>
            <a:pPr algn="ctr"/>
            <a:r>
              <a:rPr lang="he-IL" b="1" dirty="0">
                <a:solidFill>
                  <a:srgbClr val="49302A"/>
                </a:solidFill>
                <a:latin typeface="Calibri" panose="020F0502020204030204" pitchFamily="34" charset="0"/>
                <a:cs typeface="Calibri" panose="020F0502020204030204" pitchFamily="34" charset="0"/>
              </a:rPr>
              <a:t>פעילות ליום הזיכרון ליצחק רבין </a:t>
            </a:r>
          </a:p>
          <a:p>
            <a:pPr algn="ctr"/>
            <a:r>
              <a:rPr lang="he-IL" b="1" dirty="0">
                <a:solidFill>
                  <a:srgbClr val="49302A"/>
                </a:solidFill>
                <a:latin typeface="Calibri" panose="020F0502020204030204" pitchFamily="34" charset="0"/>
                <a:cs typeface="Calibri" panose="020F0502020204030204" pitchFamily="34" charset="0"/>
              </a:rPr>
              <a:t>בהשתתפות הח"כ לשעבר </a:t>
            </a:r>
            <a:r>
              <a:rPr lang="he-IL" b="1" dirty="0" err="1">
                <a:solidFill>
                  <a:srgbClr val="49302A"/>
                </a:solidFill>
                <a:latin typeface="Calibri" panose="020F0502020204030204" pitchFamily="34" charset="0"/>
                <a:cs typeface="Calibri" panose="020F0502020204030204" pitchFamily="34" charset="0"/>
              </a:rPr>
              <a:t>אמל</a:t>
            </a:r>
            <a:r>
              <a:rPr lang="he-IL" b="1" dirty="0">
                <a:solidFill>
                  <a:srgbClr val="49302A"/>
                </a:solidFill>
                <a:latin typeface="Calibri" panose="020F0502020204030204" pitchFamily="34" charset="0"/>
                <a:cs typeface="Calibri" panose="020F0502020204030204" pitchFamily="34" charset="0"/>
              </a:rPr>
              <a:t> </a:t>
            </a:r>
            <a:r>
              <a:rPr lang="he-IL" b="1" dirty="0" err="1">
                <a:solidFill>
                  <a:srgbClr val="49302A"/>
                </a:solidFill>
                <a:latin typeface="Calibri" panose="020F0502020204030204" pitchFamily="34" charset="0"/>
                <a:cs typeface="Calibri" panose="020F0502020204030204" pitchFamily="34" charset="0"/>
              </a:rPr>
              <a:t>נסראלדין</a:t>
            </a:r>
            <a:r>
              <a:rPr lang="he-IL" b="1" dirty="0">
                <a:solidFill>
                  <a:srgbClr val="49302A"/>
                </a:solidFill>
                <a:latin typeface="Calibri" panose="020F0502020204030204" pitchFamily="34" charset="0"/>
                <a:cs typeface="Calibri" panose="020F0502020204030204" pitchFamily="34" charset="0"/>
              </a:rPr>
              <a:t> </a:t>
            </a:r>
          </a:p>
        </p:txBody>
      </p:sp>
      <p:pic>
        <p:nvPicPr>
          <p:cNvPr id="10" name="תמונה 9"/>
          <p:cNvPicPr>
            <a:picLocks noChangeAspect="1"/>
          </p:cNvPicPr>
          <p:nvPr/>
        </p:nvPicPr>
        <p:blipFill rotWithShape="1">
          <a:blip r:embed="rId6">
            <a:extLst>
              <a:ext uri="{28A0092B-C50C-407E-A947-70E740481C1C}">
                <a14:useLocalDpi xmlns:a14="http://schemas.microsoft.com/office/drawing/2010/main" val="0"/>
              </a:ext>
            </a:extLst>
          </a:blip>
          <a:srcRect l="17333" t="469" r="9522" b="-469"/>
          <a:stretch/>
        </p:blipFill>
        <p:spPr>
          <a:xfrm>
            <a:off x="8380325" y="3972832"/>
            <a:ext cx="3225521" cy="2144566"/>
          </a:xfrm>
          <a:prstGeom prst="rect">
            <a:avLst/>
          </a:prstGeom>
        </p:spPr>
      </p:pic>
      <p:sp>
        <p:nvSpPr>
          <p:cNvPr id="14" name="TextBox 13"/>
          <p:cNvSpPr txBox="1"/>
          <p:nvPr/>
        </p:nvSpPr>
        <p:spPr>
          <a:xfrm>
            <a:off x="4475885" y="6084024"/>
            <a:ext cx="3456633" cy="646331"/>
          </a:xfrm>
          <a:prstGeom prst="rect">
            <a:avLst/>
          </a:prstGeom>
          <a:noFill/>
        </p:spPr>
        <p:txBody>
          <a:bodyPr wrap="square" rtlCol="1">
            <a:spAutoFit/>
          </a:bodyPr>
          <a:lstStyle/>
          <a:p>
            <a:pPr algn="ctr"/>
            <a:r>
              <a:rPr lang="he-IL" b="1" dirty="0">
                <a:solidFill>
                  <a:srgbClr val="49302A"/>
                </a:solidFill>
                <a:latin typeface="Calibri" panose="020F0502020204030204" pitchFamily="34" charset="0"/>
                <a:cs typeface="Calibri" panose="020F0502020204030204" pitchFamily="34" charset="0"/>
              </a:rPr>
              <a:t>חניכי מקיף ג' באר שבע</a:t>
            </a:r>
          </a:p>
          <a:p>
            <a:pPr algn="ctr"/>
            <a:r>
              <a:rPr lang="he-IL" b="1" dirty="0">
                <a:solidFill>
                  <a:srgbClr val="49302A"/>
                </a:solidFill>
                <a:latin typeface="Calibri" panose="020F0502020204030204" pitchFamily="34" charset="0"/>
                <a:cs typeface="Calibri" panose="020F0502020204030204" pitchFamily="34" charset="0"/>
              </a:rPr>
              <a:t>יום ספורט משותף עם ילדי חינוך מיוחד</a:t>
            </a:r>
          </a:p>
        </p:txBody>
      </p:sp>
      <p:pic>
        <p:nvPicPr>
          <p:cNvPr id="13" name="תמונה 12"/>
          <p:cNvPicPr>
            <a:picLocks noChangeAspect="1"/>
          </p:cNvPicPr>
          <p:nvPr/>
        </p:nvPicPr>
        <p:blipFill rotWithShape="1">
          <a:blip r:embed="rId7">
            <a:extLst>
              <a:ext uri="{28A0092B-C50C-407E-A947-70E740481C1C}">
                <a14:useLocalDpi xmlns:a14="http://schemas.microsoft.com/office/drawing/2010/main" val="0"/>
              </a:ext>
            </a:extLst>
          </a:blip>
          <a:srcRect l="3248" r="3349"/>
          <a:stretch/>
        </p:blipFill>
        <p:spPr>
          <a:xfrm>
            <a:off x="4601490" y="3986119"/>
            <a:ext cx="3205424" cy="2141327"/>
          </a:xfrm>
          <a:prstGeom prst="rect">
            <a:avLst/>
          </a:prstGeom>
        </p:spPr>
      </p:pic>
      <p:sp>
        <p:nvSpPr>
          <p:cNvPr id="16" name="TextBox 15"/>
          <p:cNvSpPr txBox="1"/>
          <p:nvPr/>
        </p:nvSpPr>
        <p:spPr>
          <a:xfrm>
            <a:off x="8278668" y="6084024"/>
            <a:ext cx="3456633" cy="646331"/>
          </a:xfrm>
          <a:prstGeom prst="rect">
            <a:avLst/>
          </a:prstGeom>
          <a:noFill/>
        </p:spPr>
        <p:txBody>
          <a:bodyPr wrap="square" rtlCol="1">
            <a:spAutoFit/>
          </a:bodyPr>
          <a:lstStyle/>
          <a:p>
            <a:pPr algn="ctr"/>
            <a:r>
              <a:rPr lang="he-IL" b="1" dirty="0">
                <a:solidFill>
                  <a:srgbClr val="49302A"/>
                </a:solidFill>
                <a:latin typeface="Calibri" panose="020F0502020204030204" pitchFamily="34" charset="0"/>
                <a:cs typeface="Calibri" panose="020F0502020204030204" pitchFamily="34" charset="0"/>
              </a:rPr>
              <a:t>פעילות ט"ו בשבט, אשר יזמו</a:t>
            </a:r>
          </a:p>
          <a:p>
            <a:pPr algn="ctr"/>
            <a:r>
              <a:rPr lang="he-IL" b="1" dirty="0">
                <a:solidFill>
                  <a:srgbClr val="49302A"/>
                </a:solidFill>
                <a:latin typeface="Calibri" panose="020F0502020204030204" pitchFamily="34" charset="0"/>
                <a:cs typeface="Calibri" panose="020F0502020204030204" pitchFamily="34" charset="0"/>
              </a:rPr>
              <a:t>חניכי קדימה בבית אבות קדימה</a:t>
            </a:r>
          </a:p>
        </p:txBody>
      </p:sp>
      <p:sp>
        <p:nvSpPr>
          <p:cNvPr id="18" name="TextBox 17"/>
          <p:cNvSpPr txBox="1"/>
          <p:nvPr/>
        </p:nvSpPr>
        <p:spPr>
          <a:xfrm>
            <a:off x="725358" y="6084024"/>
            <a:ext cx="3456633" cy="646331"/>
          </a:xfrm>
          <a:prstGeom prst="rect">
            <a:avLst/>
          </a:prstGeom>
          <a:noFill/>
        </p:spPr>
        <p:txBody>
          <a:bodyPr wrap="square" rtlCol="1">
            <a:spAutoFit/>
          </a:bodyPr>
          <a:lstStyle/>
          <a:p>
            <a:pPr algn="ctr"/>
            <a:r>
              <a:rPr lang="he-IL" b="1" dirty="0">
                <a:solidFill>
                  <a:srgbClr val="49302A"/>
                </a:solidFill>
                <a:latin typeface="Calibri" panose="020F0502020204030204" pitchFamily="34" charset="0"/>
                <a:cs typeface="Calibri" panose="020F0502020204030204" pitchFamily="34" charset="0"/>
              </a:rPr>
              <a:t>חניכי פנימיית הכפר הירוק</a:t>
            </a:r>
          </a:p>
          <a:p>
            <a:pPr algn="ctr"/>
            <a:r>
              <a:rPr lang="he-IL" b="1" dirty="0">
                <a:solidFill>
                  <a:srgbClr val="49302A"/>
                </a:solidFill>
                <a:latin typeface="Calibri" panose="020F0502020204030204" pitchFamily="34" charset="0"/>
                <a:cs typeface="Calibri" panose="020F0502020204030204" pitchFamily="34" charset="0"/>
              </a:rPr>
              <a:t>בטיול באזור בן שמן ועמק איילון</a:t>
            </a:r>
          </a:p>
        </p:txBody>
      </p:sp>
      <p:pic>
        <p:nvPicPr>
          <p:cNvPr id="17" name="תמונה 16"/>
          <p:cNvPicPr>
            <a:picLocks noChangeAspect="1"/>
          </p:cNvPicPr>
          <p:nvPr/>
        </p:nvPicPr>
        <p:blipFill rotWithShape="1">
          <a:blip r:embed="rId8">
            <a:extLst>
              <a:ext uri="{28A0092B-C50C-407E-A947-70E740481C1C}">
                <a14:useLocalDpi xmlns:a14="http://schemas.microsoft.com/office/drawing/2010/main" val="0"/>
              </a:ext>
            </a:extLst>
          </a:blip>
          <a:srcRect t="12348"/>
          <a:stretch/>
        </p:blipFill>
        <p:spPr>
          <a:xfrm>
            <a:off x="675079" y="3964622"/>
            <a:ext cx="3303413" cy="2171631"/>
          </a:xfrm>
          <a:prstGeom prst="rect">
            <a:avLst/>
          </a:prstGeom>
        </p:spPr>
      </p:pic>
    </p:spTree>
    <p:extLst>
      <p:ext uri="{BB962C8B-B14F-4D97-AF65-F5344CB8AC3E}">
        <p14:creationId xmlns:p14="http://schemas.microsoft.com/office/powerpoint/2010/main" val="428571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CC83838535F841A6444E2A7EDF346A" ma:contentTypeVersion="11" ma:contentTypeDescription="Create a new document." ma:contentTypeScope="" ma:versionID="bef798aa7e7db176c093595a9cdd3f9b">
  <xsd:schema xmlns:xsd="http://www.w3.org/2001/XMLSchema" xmlns:xs="http://www.w3.org/2001/XMLSchema" xmlns:p="http://schemas.microsoft.com/office/2006/metadata/properties" xmlns:ns3="9dfe8c90-ab6e-424d-ad2e-b0619cc596cf" xmlns:ns4="88b62e0f-2661-4af4-a9b3-cef7701c3443" targetNamespace="http://schemas.microsoft.com/office/2006/metadata/properties" ma:root="true" ma:fieldsID="c629d7a742546545b8258458f8969601" ns3:_="" ns4:_="">
    <xsd:import namespace="9dfe8c90-ab6e-424d-ad2e-b0619cc596cf"/>
    <xsd:import namespace="88b62e0f-2661-4af4-a9b3-cef7701c344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fe8c90-ab6e-424d-ad2e-b0619cc59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b62e0f-2661-4af4-a9b3-cef7701c344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4FE767-041F-4E54-89A6-CFAA37A81615}">
  <ds:schemaRefs>
    <ds:schemaRef ds:uri="http://schemas.microsoft.com/sharepoint/v3/contenttype/forms"/>
  </ds:schemaRefs>
</ds:datastoreItem>
</file>

<file path=customXml/itemProps2.xml><?xml version="1.0" encoding="utf-8"?>
<ds:datastoreItem xmlns:ds="http://schemas.openxmlformats.org/officeDocument/2006/customXml" ds:itemID="{FCC58A98-6526-4B0E-A0C7-2FE667E788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fe8c90-ab6e-424d-ad2e-b0619cc596cf"/>
    <ds:schemaRef ds:uri="88b62e0f-2661-4af4-a9b3-cef7701c34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D478CC2-C291-4FD2-A62D-C64757E795C7}">
  <ds:schemaRefs>
    <ds:schemaRef ds:uri="http://schemas.microsoft.com/office/2006/metadata/properties"/>
    <ds:schemaRef ds:uri="http://purl.org/dc/dcmitype/"/>
    <ds:schemaRef ds:uri="http://purl.org/dc/terms/"/>
    <ds:schemaRef ds:uri="http://www.w3.org/XML/1998/namespace"/>
    <ds:schemaRef ds:uri="http://schemas.microsoft.com/office/2006/documentManagement/types"/>
    <ds:schemaRef ds:uri="http://purl.org/dc/elements/1.1/"/>
    <ds:schemaRef ds:uri="9dfe8c90-ab6e-424d-ad2e-b0619cc596cf"/>
    <ds:schemaRef ds:uri="http://schemas.microsoft.com/office/infopath/2007/PartnerControls"/>
    <ds:schemaRef ds:uri="http://schemas.openxmlformats.org/package/2006/metadata/core-properties"/>
    <ds:schemaRef ds:uri="88b62e0f-2661-4af4-a9b3-cef7701c3443"/>
  </ds:schemaRefs>
</ds:datastoreItem>
</file>

<file path=docProps/app.xml><?xml version="1.0" encoding="utf-8"?>
<Properties xmlns="http://schemas.openxmlformats.org/officeDocument/2006/extended-properties" xmlns:vt="http://schemas.openxmlformats.org/officeDocument/2006/docPropsVTypes">
  <TotalTime>8553</TotalTime>
  <Words>837</Words>
  <Application>Microsoft Office PowerPoint</Application>
  <PresentationFormat>מסך רחב</PresentationFormat>
  <Paragraphs>127</Paragraphs>
  <Slides>16</Slides>
  <Notes>4</Notes>
  <HiddenSlides>0</HiddenSlides>
  <MMClips>1</MMClips>
  <ScaleCrop>false</ScaleCrop>
  <HeadingPairs>
    <vt:vector size="8" baseType="variant">
      <vt:variant>
        <vt:lpstr>גופנים בשימוש</vt:lpstr>
      </vt:variant>
      <vt:variant>
        <vt:i4>6</vt:i4>
      </vt:variant>
      <vt:variant>
        <vt:lpstr>ערכת נושא</vt:lpstr>
      </vt:variant>
      <vt:variant>
        <vt:i4>1</vt:i4>
      </vt:variant>
      <vt:variant>
        <vt:lpstr>שרתי OLE מוטבעים</vt:lpstr>
      </vt:variant>
      <vt:variant>
        <vt:i4>1</vt:i4>
      </vt:variant>
      <vt:variant>
        <vt:lpstr>כותרות שקופיות</vt:lpstr>
      </vt:variant>
      <vt:variant>
        <vt:i4>16</vt:i4>
      </vt:variant>
    </vt:vector>
  </HeadingPairs>
  <TitlesOfParts>
    <vt:vector size="24" baseType="lpstr">
      <vt:lpstr>Arial</vt:lpstr>
      <vt:lpstr>BN Oria</vt:lpstr>
      <vt:lpstr>Calibri</vt:lpstr>
      <vt:lpstr>Calibri Light</vt:lpstr>
      <vt:lpstr>Tahoma</vt:lpstr>
      <vt:lpstr>Verdana Pro Black</vt:lpstr>
      <vt:lpstr>ערכת נושא Office</vt:lpstr>
      <vt:lpstr>Image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Nir Penso</dc:creator>
  <cp:lastModifiedBy>ניר פנסו</cp:lastModifiedBy>
  <cp:revision>19</cp:revision>
  <dcterms:created xsi:type="dcterms:W3CDTF">2020-08-25T06:57:26Z</dcterms:created>
  <dcterms:modified xsi:type="dcterms:W3CDTF">2021-11-08T05:07:42Z</dcterms:modified>
</cp:coreProperties>
</file>