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0" r:id="rId3"/>
    <p:sldId id="264" r:id="rId4"/>
    <p:sldId id="265" r:id="rId5"/>
    <p:sldId id="257" r:id="rId6"/>
    <p:sldId id="258" r:id="rId7"/>
    <p:sldId id="259" r:id="rId8"/>
    <p:sldId id="261" r:id="rId9"/>
    <p:sldId id="262" r:id="rId10"/>
    <p:sldId id="263" r:id="rId11"/>
    <p:sldId id="266" r:id="rId12"/>
    <p:sldId id="267" r:id="rId13"/>
    <p:sldId id="268" r:id="rId14"/>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2" d="100"/>
          <a:sy n="82" d="100"/>
        </p:scale>
        <p:origin x="6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24BB4B-9D26-45C0-BFAD-9FCAAA6DBD36}"/>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a:extLst>
              <a:ext uri="{FF2B5EF4-FFF2-40B4-BE49-F238E27FC236}">
                <a16:creationId xmlns:a16="http://schemas.microsoft.com/office/drawing/2014/main" id="{E6A45D2E-26EF-4F28-9E81-3B7C48B973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612D78EE-8ED8-45B8-B813-FB8C07D83EBD}"/>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5" name="מציין מיקום של כותרת תחתונה 4">
            <a:extLst>
              <a:ext uri="{FF2B5EF4-FFF2-40B4-BE49-F238E27FC236}">
                <a16:creationId xmlns:a16="http://schemas.microsoft.com/office/drawing/2014/main" id="{DD8184B8-51C0-47CA-926F-F8C852DCA22E}"/>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4CC2CA65-B182-4970-9481-FA178B70B504}"/>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2547980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B955BCE-507E-4546-ACA4-53F382EC6415}"/>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02DDCF8F-451D-4497-AE85-4FC5F3793BB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662888D1-2E3A-4BC1-A388-BDB7E3AF7D08}"/>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5" name="מציין מיקום של כותרת תחתונה 4">
            <a:extLst>
              <a:ext uri="{FF2B5EF4-FFF2-40B4-BE49-F238E27FC236}">
                <a16:creationId xmlns:a16="http://schemas.microsoft.com/office/drawing/2014/main" id="{B53B777F-7562-4D96-8674-30547147DEF6}"/>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8CE0E3BD-EFFF-4072-A61B-FEE1CE2246C5}"/>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104069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7F311BCB-EBE1-4813-A418-E9D389BC8792}"/>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a:extLst>
              <a:ext uri="{FF2B5EF4-FFF2-40B4-BE49-F238E27FC236}">
                <a16:creationId xmlns:a16="http://schemas.microsoft.com/office/drawing/2014/main" id="{FFC10AB9-B5B4-439B-9BE2-F87446A058FF}"/>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B5B5F68E-9C91-42D7-A03D-9422FA5E4618}"/>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5" name="מציין מיקום של כותרת תחתונה 4">
            <a:extLst>
              <a:ext uri="{FF2B5EF4-FFF2-40B4-BE49-F238E27FC236}">
                <a16:creationId xmlns:a16="http://schemas.microsoft.com/office/drawing/2014/main" id="{A57DE35F-360A-412A-8BF2-CC09B96BADD7}"/>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02469AF5-F64A-4FA2-BD16-F6A46ADC6A77}"/>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326031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AA7105-12D3-4436-9A09-A78BD77B44CB}"/>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0F044C9C-6706-40B4-9D24-A4281C1C1C7A}"/>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BF9384AF-91D8-4F4D-9E0C-75B258C4C45B}"/>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5" name="מציין מיקום של כותרת תחתונה 4">
            <a:extLst>
              <a:ext uri="{FF2B5EF4-FFF2-40B4-BE49-F238E27FC236}">
                <a16:creationId xmlns:a16="http://schemas.microsoft.com/office/drawing/2014/main" id="{98F48DC0-8B68-46AA-A26D-3232AE114F44}"/>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99091DA7-BA45-4B8E-B126-94C55A77AEE9}"/>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17149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590359-90D2-4A7B-9663-72F55E08523A}"/>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EF4B239E-7EC3-4785-B548-D299CAF93B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43CC05A-968E-437D-9862-A6C23AE850E1}"/>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5" name="מציין מיקום של כותרת תחתונה 4">
            <a:extLst>
              <a:ext uri="{FF2B5EF4-FFF2-40B4-BE49-F238E27FC236}">
                <a16:creationId xmlns:a16="http://schemas.microsoft.com/office/drawing/2014/main" id="{7AE44E77-4357-4ED9-A888-7A020EE4674B}"/>
              </a:ext>
            </a:extLst>
          </p:cNvPr>
          <p:cNvSpPr>
            <a:spLocks noGrp="1"/>
          </p:cNvSpPr>
          <p:nvPr>
            <p:ph type="ftr" sz="quarter" idx="11"/>
          </p:nvPr>
        </p:nvSpPr>
        <p:spPr/>
        <p:txBody>
          <a:bodyPr/>
          <a:lstStyle/>
          <a:p>
            <a:endParaRPr lang="en-US"/>
          </a:p>
        </p:txBody>
      </p:sp>
      <p:sp>
        <p:nvSpPr>
          <p:cNvPr id="6" name="מציין מיקום של מספר שקופית 5">
            <a:extLst>
              <a:ext uri="{FF2B5EF4-FFF2-40B4-BE49-F238E27FC236}">
                <a16:creationId xmlns:a16="http://schemas.microsoft.com/office/drawing/2014/main" id="{F5686E54-5734-4C11-9E68-6244D349D16B}"/>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38998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5DBD401-70D3-462C-84A4-07CA99B45F89}"/>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00FA6DE6-3A94-4649-9294-83AF3979356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a:extLst>
              <a:ext uri="{FF2B5EF4-FFF2-40B4-BE49-F238E27FC236}">
                <a16:creationId xmlns:a16="http://schemas.microsoft.com/office/drawing/2014/main" id="{0980B215-172D-4CB1-B009-635F83EAA7C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a:extLst>
              <a:ext uri="{FF2B5EF4-FFF2-40B4-BE49-F238E27FC236}">
                <a16:creationId xmlns:a16="http://schemas.microsoft.com/office/drawing/2014/main" id="{DAFFE421-C9F0-4463-96AF-C4BF22B7945C}"/>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6" name="מציין מיקום של כותרת תחתונה 5">
            <a:extLst>
              <a:ext uri="{FF2B5EF4-FFF2-40B4-BE49-F238E27FC236}">
                <a16:creationId xmlns:a16="http://schemas.microsoft.com/office/drawing/2014/main" id="{9661F849-72AB-45B0-BAD0-AE8D2A479DE7}"/>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7EC23BF3-DCBA-4782-AB67-400334773065}"/>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251341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4062C9-6D7B-4A7C-8A71-F988A0F5C8C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4279423D-B345-4963-BFAA-61F3CC17F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472A136-99A3-45AD-8322-889F4C1210F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a:extLst>
              <a:ext uri="{FF2B5EF4-FFF2-40B4-BE49-F238E27FC236}">
                <a16:creationId xmlns:a16="http://schemas.microsoft.com/office/drawing/2014/main" id="{435EB464-7709-48D9-9C96-16F5D148C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39A2BB6-6830-4E60-9B34-41AA72F8456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a:extLst>
              <a:ext uri="{FF2B5EF4-FFF2-40B4-BE49-F238E27FC236}">
                <a16:creationId xmlns:a16="http://schemas.microsoft.com/office/drawing/2014/main" id="{6111F5FD-250E-4153-B16C-6FA3A413C55F}"/>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8" name="מציין מיקום של כותרת תחתונה 7">
            <a:extLst>
              <a:ext uri="{FF2B5EF4-FFF2-40B4-BE49-F238E27FC236}">
                <a16:creationId xmlns:a16="http://schemas.microsoft.com/office/drawing/2014/main" id="{5E9B6D42-ED78-4E03-A5F9-E82039A8C934}"/>
              </a:ext>
            </a:extLst>
          </p:cNvPr>
          <p:cNvSpPr>
            <a:spLocks noGrp="1"/>
          </p:cNvSpPr>
          <p:nvPr>
            <p:ph type="ftr" sz="quarter" idx="11"/>
          </p:nvPr>
        </p:nvSpPr>
        <p:spPr/>
        <p:txBody>
          <a:bodyPr/>
          <a:lstStyle/>
          <a:p>
            <a:endParaRPr lang="en-US"/>
          </a:p>
        </p:txBody>
      </p:sp>
      <p:sp>
        <p:nvSpPr>
          <p:cNvPr id="9" name="מציין מיקום של מספר שקופית 8">
            <a:extLst>
              <a:ext uri="{FF2B5EF4-FFF2-40B4-BE49-F238E27FC236}">
                <a16:creationId xmlns:a16="http://schemas.microsoft.com/office/drawing/2014/main" id="{B0E44A6E-88EB-4E60-A5A7-DBB7397F4D51}"/>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2146810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704AC1-1C11-4BCA-9D78-379A873E8D9B}"/>
              </a:ext>
            </a:extLst>
          </p:cNvPr>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a:extLst>
              <a:ext uri="{FF2B5EF4-FFF2-40B4-BE49-F238E27FC236}">
                <a16:creationId xmlns:a16="http://schemas.microsoft.com/office/drawing/2014/main" id="{D33E11BD-FABA-4662-94A5-326AD6B7A6A3}"/>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4" name="מציין מיקום של כותרת תחתונה 3">
            <a:extLst>
              <a:ext uri="{FF2B5EF4-FFF2-40B4-BE49-F238E27FC236}">
                <a16:creationId xmlns:a16="http://schemas.microsoft.com/office/drawing/2014/main" id="{E1F423C2-A89D-44FC-9D3C-1D53C02550AF}"/>
              </a:ext>
            </a:extLst>
          </p:cNvPr>
          <p:cNvSpPr>
            <a:spLocks noGrp="1"/>
          </p:cNvSpPr>
          <p:nvPr>
            <p:ph type="ftr" sz="quarter" idx="11"/>
          </p:nvPr>
        </p:nvSpPr>
        <p:spPr/>
        <p:txBody>
          <a:bodyPr/>
          <a:lstStyle/>
          <a:p>
            <a:endParaRPr lang="en-US"/>
          </a:p>
        </p:txBody>
      </p:sp>
      <p:sp>
        <p:nvSpPr>
          <p:cNvPr id="5" name="מציין מיקום של מספר שקופית 4">
            <a:extLst>
              <a:ext uri="{FF2B5EF4-FFF2-40B4-BE49-F238E27FC236}">
                <a16:creationId xmlns:a16="http://schemas.microsoft.com/office/drawing/2014/main" id="{09E1C050-D0C7-4B29-B6DC-44F939835740}"/>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166367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CE620F1-7E19-4946-A85F-BF2E1716A126}"/>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3" name="מציין מיקום של כותרת תחתונה 2">
            <a:extLst>
              <a:ext uri="{FF2B5EF4-FFF2-40B4-BE49-F238E27FC236}">
                <a16:creationId xmlns:a16="http://schemas.microsoft.com/office/drawing/2014/main" id="{84E89117-269C-48EB-96A8-8006ED36BD52}"/>
              </a:ext>
            </a:extLst>
          </p:cNvPr>
          <p:cNvSpPr>
            <a:spLocks noGrp="1"/>
          </p:cNvSpPr>
          <p:nvPr>
            <p:ph type="ftr" sz="quarter" idx="11"/>
          </p:nvPr>
        </p:nvSpPr>
        <p:spPr/>
        <p:txBody>
          <a:bodyPr/>
          <a:lstStyle/>
          <a:p>
            <a:endParaRPr lang="en-US"/>
          </a:p>
        </p:txBody>
      </p:sp>
      <p:sp>
        <p:nvSpPr>
          <p:cNvPr id="4" name="מציין מיקום של מספר שקופית 3">
            <a:extLst>
              <a:ext uri="{FF2B5EF4-FFF2-40B4-BE49-F238E27FC236}">
                <a16:creationId xmlns:a16="http://schemas.microsoft.com/office/drawing/2014/main" id="{D219ACF4-20F9-4782-97C6-E81E620034A6}"/>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2176148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62C46EC-0FC6-4ECD-93AA-9741A383296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a:extLst>
              <a:ext uri="{FF2B5EF4-FFF2-40B4-BE49-F238E27FC236}">
                <a16:creationId xmlns:a16="http://schemas.microsoft.com/office/drawing/2014/main" id="{A2918F1D-C2CD-47A1-A69B-6F87EF8035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a:extLst>
              <a:ext uri="{FF2B5EF4-FFF2-40B4-BE49-F238E27FC236}">
                <a16:creationId xmlns:a16="http://schemas.microsoft.com/office/drawing/2014/main" id="{A416D817-683A-4C75-A4CD-974560C33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E29BFE0-3269-4E7A-9911-0A4331EAC47D}"/>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6" name="מציין מיקום של כותרת תחתונה 5">
            <a:extLst>
              <a:ext uri="{FF2B5EF4-FFF2-40B4-BE49-F238E27FC236}">
                <a16:creationId xmlns:a16="http://schemas.microsoft.com/office/drawing/2014/main" id="{F7B81B1B-6AC8-440D-8F8E-E6129D70DE14}"/>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D34855A1-1E50-462E-BC6C-35349DB461FA}"/>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189607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78F05B-1BD3-484D-9452-39D5EC28C2C7}"/>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a:extLst>
              <a:ext uri="{FF2B5EF4-FFF2-40B4-BE49-F238E27FC236}">
                <a16:creationId xmlns:a16="http://schemas.microsoft.com/office/drawing/2014/main" id="{62454D3C-2897-43D3-ABD8-D8B1C86AD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a:extLst>
              <a:ext uri="{FF2B5EF4-FFF2-40B4-BE49-F238E27FC236}">
                <a16:creationId xmlns:a16="http://schemas.microsoft.com/office/drawing/2014/main" id="{78F876E1-5153-4E7B-AC50-7F1E57824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88C0C09-7FDB-4C01-934E-F851CA0FD4B2}"/>
              </a:ext>
            </a:extLst>
          </p:cNvPr>
          <p:cNvSpPr>
            <a:spLocks noGrp="1"/>
          </p:cNvSpPr>
          <p:nvPr>
            <p:ph type="dt" sz="half" idx="10"/>
          </p:nvPr>
        </p:nvSpPr>
        <p:spPr/>
        <p:txBody>
          <a:bodyPr/>
          <a:lstStyle/>
          <a:p>
            <a:fld id="{BE2D66B3-8A6D-47B8-971B-66C48F59CB71}" type="datetimeFigureOut">
              <a:rPr lang="en-US" smtClean="0"/>
              <a:t>2/4/2021</a:t>
            </a:fld>
            <a:endParaRPr lang="en-US"/>
          </a:p>
        </p:txBody>
      </p:sp>
      <p:sp>
        <p:nvSpPr>
          <p:cNvPr id="6" name="מציין מיקום של כותרת תחתונה 5">
            <a:extLst>
              <a:ext uri="{FF2B5EF4-FFF2-40B4-BE49-F238E27FC236}">
                <a16:creationId xmlns:a16="http://schemas.microsoft.com/office/drawing/2014/main" id="{53509F23-C754-4F48-B56F-9FB9652F9062}"/>
              </a:ext>
            </a:extLst>
          </p:cNvPr>
          <p:cNvSpPr>
            <a:spLocks noGrp="1"/>
          </p:cNvSpPr>
          <p:nvPr>
            <p:ph type="ftr" sz="quarter" idx="11"/>
          </p:nvPr>
        </p:nvSpPr>
        <p:spPr/>
        <p:txBody>
          <a:bodyPr/>
          <a:lstStyle/>
          <a:p>
            <a:endParaRPr lang="en-US"/>
          </a:p>
        </p:txBody>
      </p:sp>
      <p:sp>
        <p:nvSpPr>
          <p:cNvPr id="7" name="מציין מיקום של מספר שקופית 6">
            <a:extLst>
              <a:ext uri="{FF2B5EF4-FFF2-40B4-BE49-F238E27FC236}">
                <a16:creationId xmlns:a16="http://schemas.microsoft.com/office/drawing/2014/main" id="{2BA2A56E-14B4-45CE-B8EC-1648E8446261}"/>
              </a:ext>
            </a:extLst>
          </p:cNvPr>
          <p:cNvSpPr>
            <a:spLocks noGrp="1"/>
          </p:cNvSpPr>
          <p:nvPr>
            <p:ph type="sldNum" sz="quarter" idx="12"/>
          </p:nvPr>
        </p:nvSpPr>
        <p:spPr/>
        <p:txBody>
          <a:bodyPr/>
          <a:lstStyle/>
          <a:p>
            <a:fld id="{E3D14D3B-D01B-4CC6-9206-D53CB97B8627}" type="slidenum">
              <a:rPr lang="en-US" smtClean="0"/>
              <a:t>‹#›</a:t>
            </a:fld>
            <a:endParaRPr lang="en-US"/>
          </a:p>
        </p:txBody>
      </p:sp>
    </p:spTree>
    <p:extLst>
      <p:ext uri="{BB962C8B-B14F-4D97-AF65-F5344CB8AC3E}">
        <p14:creationId xmlns:p14="http://schemas.microsoft.com/office/powerpoint/2010/main" val="4232304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F0F1AEC2-7E23-4A10-A1E9-FD0760B2021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a:extLst>
              <a:ext uri="{FF2B5EF4-FFF2-40B4-BE49-F238E27FC236}">
                <a16:creationId xmlns:a16="http://schemas.microsoft.com/office/drawing/2014/main" id="{2FC7A502-F599-492B-A6C7-FAB84040614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277763FE-2BA9-4A00-BC8E-ADF96529051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E2D66B3-8A6D-47B8-971B-66C48F59CB71}" type="datetimeFigureOut">
              <a:rPr lang="en-US" smtClean="0"/>
              <a:t>2/4/2021</a:t>
            </a:fld>
            <a:endParaRPr lang="en-US"/>
          </a:p>
        </p:txBody>
      </p:sp>
      <p:sp>
        <p:nvSpPr>
          <p:cNvPr id="5" name="מציין מיקום של כותרת תחתונה 4">
            <a:extLst>
              <a:ext uri="{FF2B5EF4-FFF2-40B4-BE49-F238E27FC236}">
                <a16:creationId xmlns:a16="http://schemas.microsoft.com/office/drawing/2014/main" id="{16FDDC23-5481-47C3-828E-62691746A8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מציין מיקום של מספר שקופית 5">
            <a:extLst>
              <a:ext uri="{FF2B5EF4-FFF2-40B4-BE49-F238E27FC236}">
                <a16:creationId xmlns:a16="http://schemas.microsoft.com/office/drawing/2014/main" id="{EAB4A3D4-2A10-410A-8C36-4706FFC7BC6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D14D3B-D01B-4CC6-9206-D53CB97B8627}" type="slidenum">
              <a:rPr lang="en-US" smtClean="0"/>
              <a:t>‹#›</a:t>
            </a:fld>
            <a:endParaRPr lang="en-US"/>
          </a:p>
        </p:txBody>
      </p:sp>
    </p:spTree>
    <p:extLst>
      <p:ext uri="{BB962C8B-B14F-4D97-AF65-F5344CB8AC3E}">
        <p14:creationId xmlns:p14="http://schemas.microsoft.com/office/powerpoint/2010/main" val="208304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6E904E-849A-4CC8-A179-7F7DBC8F557B}"/>
              </a:ext>
            </a:extLst>
          </p:cNvPr>
          <p:cNvSpPr>
            <a:spLocks noGrp="1"/>
          </p:cNvSpPr>
          <p:nvPr>
            <p:ph type="ctrTitle"/>
          </p:nvPr>
        </p:nvSpPr>
        <p:spPr>
          <a:xfrm>
            <a:off x="1616002" y="4269210"/>
            <a:ext cx="9144000" cy="1096988"/>
          </a:xfrm>
        </p:spPr>
        <p:txBody>
          <a:bodyPr>
            <a:noAutofit/>
          </a:bodyPr>
          <a:lstStyle/>
          <a:p>
            <a:r>
              <a:rPr lang="he-IL" sz="7200" dirty="0">
                <a:latin typeface="Calibri" panose="020F0502020204030204" pitchFamily="34" charset="0"/>
                <a:cs typeface="Calibri" panose="020F0502020204030204" pitchFamily="34" charset="0"/>
              </a:rPr>
              <a:t>מבנה צה"ל,</a:t>
            </a:r>
            <a:br>
              <a:rPr lang="he-IL" sz="7200" dirty="0">
                <a:latin typeface="Calibri" panose="020F0502020204030204" pitchFamily="34" charset="0"/>
                <a:cs typeface="Calibri" panose="020F0502020204030204" pitchFamily="34" charset="0"/>
              </a:rPr>
            </a:br>
            <a:r>
              <a:rPr lang="he-IL" sz="7200" dirty="0">
                <a:latin typeface="Calibri" panose="020F0502020204030204" pitchFamily="34" charset="0"/>
                <a:cs typeface="Calibri" panose="020F0502020204030204" pitchFamily="34" charset="0"/>
              </a:rPr>
              <a:t> תפקידי הצבא, סמלים, דרגות ורוח צה"ל</a:t>
            </a:r>
            <a:endParaRPr lang="en-US" sz="7200"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ADA1F6D3-C316-4B7D-BB32-60B0ACB1279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02040" y="413625"/>
            <a:ext cx="3359531" cy="1926452"/>
          </a:xfrm>
          <a:prstGeom prst="rect">
            <a:avLst/>
          </a:prstGeom>
        </p:spPr>
      </p:pic>
      <p:pic>
        <p:nvPicPr>
          <p:cNvPr id="5" name="תמונה 4" descr="תמונה שמכילה משחק, ציור&#10;&#10;התיאור נוצר באופן אוטומטי">
            <a:extLst>
              <a:ext uri="{FF2B5EF4-FFF2-40B4-BE49-F238E27FC236}">
                <a16:creationId xmlns:a16="http://schemas.microsoft.com/office/drawing/2014/main" id="{971C1E42-6978-45C5-9D72-599DD6F154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0429" y="273049"/>
            <a:ext cx="1387141" cy="1960538"/>
          </a:xfrm>
          <a:prstGeom prst="rect">
            <a:avLst/>
          </a:prstGeom>
        </p:spPr>
      </p:pic>
    </p:spTree>
    <p:extLst>
      <p:ext uri="{BB962C8B-B14F-4D97-AF65-F5344CB8AC3E}">
        <p14:creationId xmlns:p14="http://schemas.microsoft.com/office/powerpoint/2010/main" val="3042905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a:extLst>
              <a:ext uri="{FF2B5EF4-FFF2-40B4-BE49-F238E27FC236}">
                <a16:creationId xmlns:a16="http://schemas.microsoft.com/office/drawing/2014/main" id="{4E2E4865-49B0-42C3-99BF-FF7449B6BF5C}"/>
              </a:ext>
            </a:extLst>
          </p:cNvPr>
          <p:cNvPicPr>
            <a:picLocks noChangeAspect="1"/>
          </p:cNvPicPr>
          <p:nvPr/>
        </p:nvPicPr>
        <p:blipFill>
          <a:blip r:embed="rId2"/>
          <a:stretch>
            <a:fillRect/>
          </a:stretch>
        </p:blipFill>
        <p:spPr>
          <a:xfrm>
            <a:off x="643467" y="2324481"/>
            <a:ext cx="7558141" cy="3844067"/>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לבן 2">
            <a:extLst>
              <a:ext uri="{FF2B5EF4-FFF2-40B4-BE49-F238E27FC236}">
                <a16:creationId xmlns:a16="http://schemas.microsoft.com/office/drawing/2014/main" id="{75BAC43A-35D1-486A-952C-A4F9ACB36CC7}"/>
              </a:ext>
            </a:extLst>
          </p:cNvPr>
          <p:cNvSpPr/>
          <p:nvPr/>
        </p:nvSpPr>
        <p:spPr>
          <a:xfrm>
            <a:off x="2593910" y="1079815"/>
            <a:ext cx="7399461" cy="1477328"/>
          </a:xfrm>
          <a:prstGeom prst="rect">
            <a:avLst/>
          </a:prstGeom>
        </p:spPr>
        <p:txBody>
          <a:bodyPr wrap="square">
            <a:spAutoFit/>
          </a:bodyPr>
          <a:lstStyle/>
          <a:p>
            <a:r>
              <a:rPr lang="he-IL" b="1" i="0" dirty="0">
                <a:solidFill>
                  <a:srgbClr val="000000"/>
                </a:solidFill>
                <a:effectLst/>
                <a:latin typeface="assistant-regular"/>
              </a:rPr>
              <a:t>הנגד הוא איש קבע המחליט להמשיך לשרת בצבא בשירות קבע מעבר לתקופה המחייבת בחוק וזאת ללא מעבר קורס קצינים. נגד הינו לרוב הסמכות המקצועית ביחידה שעבר הכשרה מקצועית לעסוק בנושא הנמצא תחת תחום אחריותו. דרגות הנגדים נענדות על כותפות החולצה משני הצדדים הממוקמות מעל הכתף.</a:t>
            </a:r>
            <a:endParaRPr lang="en-US" b="1" dirty="0"/>
          </a:p>
        </p:txBody>
      </p:sp>
      <p:pic>
        <p:nvPicPr>
          <p:cNvPr id="24" name="Picture 2">
            <a:extLst>
              <a:ext uri="{FF2B5EF4-FFF2-40B4-BE49-F238E27FC236}">
                <a16:creationId xmlns:a16="http://schemas.microsoft.com/office/drawing/2014/main" id="{89AFBDFE-D15C-45DE-AB55-C3BA447CE6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25" name="תמונה 24" descr="תמונה שמכילה משחק, ציור&#10;&#10;התיאור נוצר באופן אוטומטי">
            <a:extLst>
              <a:ext uri="{FF2B5EF4-FFF2-40B4-BE49-F238E27FC236}">
                <a16:creationId xmlns:a16="http://schemas.microsoft.com/office/drawing/2014/main" id="{FDCA0BED-2040-4C62-A1BE-73C5C67123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435354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57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descr="תמונה שמכילה טקסט&#10;&#10;התיאור נוצר באופן אוטומטי">
            <a:extLst>
              <a:ext uri="{FF2B5EF4-FFF2-40B4-BE49-F238E27FC236}">
                <a16:creationId xmlns:a16="http://schemas.microsoft.com/office/drawing/2014/main" id="{EAA14A37-B481-4283-951D-46197D7FC9D0}"/>
              </a:ext>
            </a:extLst>
          </p:cNvPr>
          <p:cNvPicPr>
            <a:picLocks noChangeAspect="1"/>
          </p:cNvPicPr>
          <p:nvPr/>
        </p:nvPicPr>
        <p:blipFill>
          <a:blip r:embed="rId2"/>
          <a:stretch>
            <a:fillRect/>
          </a:stretch>
        </p:blipFill>
        <p:spPr>
          <a:xfrm>
            <a:off x="713328" y="643467"/>
            <a:ext cx="10765344" cy="5571066"/>
          </a:xfrm>
          <a:prstGeom prst="rect">
            <a:avLst/>
          </a:prstGeom>
        </p:spPr>
      </p:pic>
    </p:spTree>
    <p:extLst>
      <p:ext uri="{BB962C8B-B14F-4D97-AF65-F5344CB8AC3E}">
        <p14:creationId xmlns:p14="http://schemas.microsoft.com/office/powerpoint/2010/main" val="988728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5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a:extLst>
              <a:ext uri="{FF2B5EF4-FFF2-40B4-BE49-F238E27FC236}">
                <a16:creationId xmlns:a16="http://schemas.microsoft.com/office/drawing/2014/main" id="{A83A3BA7-42FB-48AA-A25E-E7F6A0668CC2}"/>
              </a:ext>
            </a:extLst>
          </p:cNvPr>
          <p:cNvPicPr>
            <a:picLocks noChangeAspect="1"/>
          </p:cNvPicPr>
          <p:nvPr/>
        </p:nvPicPr>
        <p:blipFill>
          <a:blip r:embed="rId2"/>
          <a:stretch>
            <a:fillRect/>
          </a:stretch>
        </p:blipFill>
        <p:spPr>
          <a:xfrm>
            <a:off x="643467" y="1656927"/>
            <a:ext cx="10905066" cy="3544146"/>
          </a:xfrm>
          <a:prstGeom prst="rect">
            <a:avLst/>
          </a:prstGeom>
        </p:spPr>
      </p:pic>
    </p:spTree>
    <p:extLst>
      <p:ext uri="{BB962C8B-B14F-4D97-AF65-F5344CB8AC3E}">
        <p14:creationId xmlns:p14="http://schemas.microsoft.com/office/powerpoint/2010/main" val="2808990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5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descr="תמונה שמכילה טקסט&#10;&#10;התיאור נוצר באופן אוטומטי">
            <a:extLst>
              <a:ext uri="{FF2B5EF4-FFF2-40B4-BE49-F238E27FC236}">
                <a16:creationId xmlns:a16="http://schemas.microsoft.com/office/drawing/2014/main" id="{4FD93689-2E3D-457C-ACDF-275B3A8A00C7}"/>
              </a:ext>
            </a:extLst>
          </p:cNvPr>
          <p:cNvPicPr>
            <a:picLocks noChangeAspect="1"/>
          </p:cNvPicPr>
          <p:nvPr/>
        </p:nvPicPr>
        <p:blipFill>
          <a:blip r:embed="rId2"/>
          <a:stretch>
            <a:fillRect/>
          </a:stretch>
        </p:blipFill>
        <p:spPr>
          <a:xfrm>
            <a:off x="1491813" y="643467"/>
            <a:ext cx="9208373" cy="5571066"/>
          </a:xfrm>
          <a:prstGeom prst="rect">
            <a:avLst/>
          </a:prstGeom>
        </p:spPr>
      </p:pic>
    </p:spTree>
    <p:extLst>
      <p:ext uri="{BB962C8B-B14F-4D97-AF65-F5344CB8AC3E}">
        <p14:creationId xmlns:p14="http://schemas.microsoft.com/office/powerpoint/2010/main" val="3412820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6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F6FB27CB-A227-431A-BB17-1438F377401B}"/>
              </a:ext>
            </a:extLst>
          </p:cNvPr>
          <p:cNvPicPr>
            <a:picLocks noChangeAspect="1"/>
          </p:cNvPicPr>
          <p:nvPr/>
        </p:nvPicPr>
        <p:blipFill>
          <a:blip r:embed="rId2"/>
          <a:stretch>
            <a:fillRect/>
          </a:stretch>
        </p:blipFill>
        <p:spPr>
          <a:xfrm>
            <a:off x="643467" y="852678"/>
            <a:ext cx="10905066" cy="5152644"/>
          </a:xfrm>
          <a:prstGeom prst="rect">
            <a:avLst/>
          </a:prstGeom>
        </p:spPr>
      </p:pic>
    </p:spTree>
    <p:extLst>
      <p:ext uri="{BB962C8B-B14F-4D97-AF65-F5344CB8AC3E}">
        <p14:creationId xmlns:p14="http://schemas.microsoft.com/office/powerpoint/2010/main" val="2011925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F57B50-7BA0-46F9-A58E-D1A3DB68A465}"/>
              </a:ext>
            </a:extLst>
          </p:cNvPr>
          <p:cNvSpPr>
            <a:spLocks noGrp="1"/>
          </p:cNvSpPr>
          <p:nvPr>
            <p:ph type="title"/>
          </p:nvPr>
        </p:nvSpPr>
        <p:spPr/>
        <p:txBody>
          <a:bodyPr>
            <a:normAutofit/>
          </a:bodyPr>
          <a:lstStyle/>
          <a:p>
            <a:r>
              <a:rPr lang="he-IL" sz="4800" dirty="0">
                <a:latin typeface="Calibri" panose="020F0502020204030204" pitchFamily="34" charset="0"/>
                <a:cs typeface="Calibri" panose="020F0502020204030204" pitchFamily="34" charset="0"/>
              </a:rPr>
              <a:t>למה מדינה צריכה צבא?</a:t>
            </a:r>
            <a:endParaRPr lang="en-US" sz="4800" dirty="0">
              <a:latin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F25DAFAF-5784-4683-A4F3-F3D5B39F94FF}"/>
              </a:ext>
            </a:extLst>
          </p:cNvPr>
          <p:cNvSpPr>
            <a:spLocks noGrp="1"/>
          </p:cNvSpPr>
          <p:nvPr>
            <p:ph idx="1"/>
          </p:nvPr>
        </p:nvSpPr>
        <p:spPr>
          <a:xfrm>
            <a:off x="2369976" y="1825625"/>
            <a:ext cx="8983824" cy="4351338"/>
          </a:xfrm>
        </p:spPr>
        <p:txBody>
          <a:bodyPr>
            <a:normAutofit lnSpcReduction="10000"/>
          </a:bodyPr>
          <a:lstStyle/>
          <a:p>
            <a:r>
              <a:rPr lang="he-IL" dirty="0">
                <a:latin typeface="Calibri" panose="020F0502020204030204" pitchFamily="34" charset="0"/>
                <a:cs typeface="Calibri" panose="020F0502020204030204" pitchFamily="34" charset="0"/>
              </a:rPr>
              <a:t>הגנה (אויר, ים, יבשה)</a:t>
            </a:r>
          </a:p>
          <a:p>
            <a:r>
              <a:rPr lang="he-IL" dirty="0">
                <a:latin typeface="Calibri" panose="020F0502020204030204" pitchFamily="34" charset="0"/>
                <a:cs typeface="Calibri" panose="020F0502020204030204" pitchFamily="34" charset="0"/>
              </a:rPr>
              <a:t>תקיפה (אויר, ים, יבשה)</a:t>
            </a:r>
          </a:p>
          <a:p>
            <a:r>
              <a:rPr lang="he-IL" dirty="0">
                <a:latin typeface="Calibri" panose="020F0502020204030204" pitchFamily="34" charset="0"/>
                <a:cs typeface="Calibri" panose="020F0502020204030204" pitchFamily="34" charset="0"/>
              </a:rPr>
              <a:t>חינוך (כור היתוך)</a:t>
            </a:r>
          </a:p>
          <a:p>
            <a:r>
              <a:rPr lang="he-IL" dirty="0">
                <a:latin typeface="Calibri" panose="020F0502020204030204" pitchFamily="34" charset="0"/>
                <a:cs typeface="Calibri" panose="020F0502020204030204" pitchFamily="34" charset="0"/>
              </a:rPr>
              <a:t>התיישבות (נח"ל)</a:t>
            </a:r>
          </a:p>
          <a:p>
            <a:r>
              <a:rPr lang="he-IL" dirty="0">
                <a:latin typeface="Calibri" panose="020F0502020204030204" pitchFamily="34" charset="0"/>
                <a:cs typeface="Calibri" panose="020F0502020204030204" pitchFamily="34" charset="0"/>
              </a:rPr>
              <a:t>חילוץ והצלה</a:t>
            </a:r>
          </a:p>
          <a:p>
            <a:r>
              <a:rPr lang="he-IL" dirty="0" err="1">
                <a:latin typeface="Calibri" panose="020F0502020204030204" pitchFamily="34" charset="0"/>
                <a:cs typeface="Calibri" panose="020F0502020204030204" pitchFamily="34" charset="0"/>
              </a:rPr>
              <a:t>חיברות</a:t>
            </a:r>
            <a:r>
              <a:rPr lang="he-IL" dirty="0">
                <a:latin typeface="Calibri" panose="020F0502020204030204" pitchFamily="34" charset="0"/>
                <a:cs typeface="Calibri" panose="020F0502020204030204" pitchFamily="34" charset="0"/>
              </a:rPr>
              <a:t> (סוציאליזציה)</a:t>
            </a:r>
          </a:p>
          <a:p>
            <a:r>
              <a:rPr lang="he-IL" dirty="0">
                <a:latin typeface="Calibri" panose="020F0502020204030204" pitchFamily="34" charset="0"/>
                <a:cs typeface="Calibri" panose="020F0502020204030204" pitchFamily="34" charset="0"/>
              </a:rPr>
              <a:t>נתונים: כ-180,000 חיילים, 40,000 בקבע ועוד כחצי מיליון חיילי מילואים.</a:t>
            </a:r>
          </a:p>
          <a:p>
            <a:r>
              <a:rPr lang="he-IL" dirty="0">
                <a:latin typeface="Calibri" panose="020F0502020204030204" pitchFamily="34" charset="0"/>
                <a:cs typeface="Calibri" panose="020F0502020204030204" pitchFamily="34" charset="0"/>
              </a:rPr>
              <a:t>תקציב: כ-70 מיליארד שקלים מתוך 540 מיליארד תקציב מדינה.</a:t>
            </a: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92F72CB0-63F8-4D76-8425-D11796AD086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5" name="תמונה 4" descr="תמונה שמכילה משחק, ציור&#10;&#10;התיאור נוצר באופן אוטומטי">
            <a:extLst>
              <a:ext uri="{FF2B5EF4-FFF2-40B4-BE49-F238E27FC236}">
                <a16:creationId xmlns:a16="http://schemas.microsoft.com/office/drawing/2014/main" id="{57A6CAE8-E3CB-4084-B9DE-575CAF6A05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3618397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5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4D0A3289-A3B7-4BAA-A04E-7CF7D065AD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6542" y="643467"/>
            <a:ext cx="613891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77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a:extLst>
              <a:ext uri="{FF2B5EF4-FFF2-40B4-BE49-F238E27FC236}">
                <a16:creationId xmlns:a16="http://schemas.microsoft.com/office/drawing/2014/main" id="{1B26D9C6-5C91-400F-BFFF-4B5CE42AD5E3}"/>
              </a:ext>
            </a:extLst>
          </p:cNvPr>
          <p:cNvPicPr>
            <a:picLocks noChangeAspect="1"/>
          </p:cNvPicPr>
          <p:nvPr/>
        </p:nvPicPr>
        <p:blipFill>
          <a:blip r:embed="rId2"/>
          <a:stretch>
            <a:fillRect/>
          </a:stretch>
        </p:blipFill>
        <p:spPr>
          <a:xfrm>
            <a:off x="643467" y="1956817"/>
            <a:ext cx="10905066" cy="2944366"/>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0BB4F9BE-01CB-4186-8F5E-DBCABD9D499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13" name="תמונה 12" descr="תמונה שמכילה משחק, ציור&#10;&#10;התיאור נוצר באופן אוטומטי">
            <a:extLst>
              <a:ext uri="{FF2B5EF4-FFF2-40B4-BE49-F238E27FC236}">
                <a16:creationId xmlns:a16="http://schemas.microsoft.com/office/drawing/2014/main" id="{4B0ED0BA-76E7-4035-AEB7-49ACBFB6388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2292203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descr="תמונה שמכילה טקסט&#10;&#10;התיאור נוצר באופן אוטומטי">
            <a:extLst>
              <a:ext uri="{FF2B5EF4-FFF2-40B4-BE49-F238E27FC236}">
                <a16:creationId xmlns:a16="http://schemas.microsoft.com/office/drawing/2014/main" id="{08392382-2632-42E8-B640-8CBAE5596F67}"/>
              </a:ext>
            </a:extLst>
          </p:cNvPr>
          <p:cNvPicPr>
            <a:picLocks noChangeAspect="1"/>
          </p:cNvPicPr>
          <p:nvPr/>
        </p:nvPicPr>
        <p:blipFill>
          <a:blip r:embed="rId2"/>
          <a:stretch>
            <a:fillRect/>
          </a:stretch>
        </p:blipFill>
        <p:spPr>
          <a:xfrm>
            <a:off x="1434022" y="643467"/>
            <a:ext cx="9323956"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A6A53D07-4889-4595-81FD-298E4C57F1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12" name="תמונה 11" descr="תמונה שמכילה משחק, ציור&#10;&#10;התיאור נוצר באופן אוטומטי">
            <a:extLst>
              <a:ext uri="{FF2B5EF4-FFF2-40B4-BE49-F238E27FC236}">
                <a16:creationId xmlns:a16="http://schemas.microsoft.com/office/drawing/2014/main" id="{B8AFF5DD-7ED4-4FE7-ABB3-5FCA815384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1134521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a:extLst>
              <a:ext uri="{FF2B5EF4-FFF2-40B4-BE49-F238E27FC236}">
                <a16:creationId xmlns:a16="http://schemas.microsoft.com/office/drawing/2014/main" id="{029FF0DB-4CFA-4170-8688-E7EA6F66AACE}"/>
              </a:ext>
            </a:extLst>
          </p:cNvPr>
          <p:cNvPicPr>
            <a:picLocks noChangeAspect="1"/>
          </p:cNvPicPr>
          <p:nvPr/>
        </p:nvPicPr>
        <p:blipFill>
          <a:blip r:embed="rId2"/>
          <a:stretch>
            <a:fillRect/>
          </a:stretch>
        </p:blipFill>
        <p:spPr>
          <a:xfrm>
            <a:off x="643467" y="689101"/>
            <a:ext cx="10905066" cy="5479796"/>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FEA23460-D906-4E4A-8E00-CA1E9EE820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12" name="תמונה 11" descr="תמונה שמכילה משחק, ציור&#10;&#10;התיאור נוצר באופן אוטומטי">
            <a:extLst>
              <a:ext uri="{FF2B5EF4-FFF2-40B4-BE49-F238E27FC236}">
                <a16:creationId xmlns:a16="http://schemas.microsoft.com/office/drawing/2014/main" id="{31655211-C05C-4D1D-99D9-5ED4A7ED206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3319317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descr="תמונה שמכילה טקסט, אלקטרוניקה&#10;&#10;התיאור נוצר באופן אוטומטי">
            <a:extLst>
              <a:ext uri="{FF2B5EF4-FFF2-40B4-BE49-F238E27FC236}">
                <a16:creationId xmlns:a16="http://schemas.microsoft.com/office/drawing/2014/main" id="{97165B0D-12D0-467B-BF1C-5C2638A88398}"/>
              </a:ext>
            </a:extLst>
          </p:cNvPr>
          <p:cNvPicPr>
            <a:picLocks noChangeAspect="1"/>
          </p:cNvPicPr>
          <p:nvPr/>
        </p:nvPicPr>
        <p:blipFill>
          <a:blip r:embed="rId2"/>
          <a:stretch>
            <a:fillRect/>
          </a:stretch>
        </p:blipFill>
        <p:spPr>
          <a:xfrm>
            <a:off x="864953" y="1937290"/>
            <a:ext cx="7721648" cy="4111778"/>
          </a:xfrm>
          <a:prstGeom prst="rect">
            <a:avLst/>
          </a:prstGeom>
          <a:ln>
            <a:noFill/>
          </a:ln>
        </p:spPr>
      </p:pic>
      <p:sp>
        <p:nvSpPr>
          <p:cNvPr id="3" name="מלבן 2">
            <a:extLst>
              <a:ext uri="{FF2B5EF4-FFF2-40B4-BE49-F238E27FC236}">
                <a16:creationId xmlns:a16="http://schemas.microsoft.com/office/drawing/2014/main" id="{B3E7746E-AD6F-482A-9440-005F01D3903B}"/>
              </a:ext>
            </a:extLst>
          </p:cNvPr>
          <p:cNvSpPr/>
          <p:nvPr/>
        </p:nvSpPr>
        <p:spPr>
          <a:xfrm>
            <a:off x="2071396" y="506980"/>
            <a:ext cx="8089641" cy="923330"/>
          </a:xfrm>
          <a:prstGeom prst="rect">
            <a:avLst/>
          </a:prstGeom>
        </p:spPr>
        <p:txBody>
          <a:bodyPr wrap="square">
            <a:spAutoFit/>
          </a:bodyPr>
          <a:lstStyle/>
          <a:p>
            <a:r>
              <a:rPr lang="he-IL" b="1" i="0" dirty="0">
                <a:solidFill>
                  <a:srgbClr val="000000"/>
                </a:solidFill>
                <a:effectLst/>
                <a:latin typeface="assistant-regular"/>
              </a:rPr>
              <a:t>חוגר הוא חייל בשירות חובה. דרגות החוגרים נתפרות לקטע השרוול שבין המרפק לכתף משני הצדדים, בניגוד לדרגות הקבע הנענדות על הכתף. רקע דרגות החוגרים הינו ירוק, פרט מחיל האוויר שבו הרקע כחול וחיל הים שבו הינו זהוב.</a:t>
            </a:r>
            <a:endParaRPr lang="en-US" b="1" dirty="0"/>
          </a:p>
        </p:txBody>
      </p:sp>
      <p:pic>
        <p:nvPicPr>
          <p:cNvPr id="12" name="Picture 2">
            <a:extLst>
              <a:ext uri="{FF2B5EF4-FFF2-40B4-BE49-F238E27FC236}">
                <a16:creationId xmlns:a16="http://schemas.microsoft.com/office/drawing/2014/main" id="{2C2C4FED-9BD7-416B-86E4-1FCAF49D33F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14" name="תמונה 13" descr="תמונה שמכילה משחק, ציור&#10;&#10;התיאור נוצר באופן אוטומטי">
            <a:extLst>
              <a:ext uri="{FF2B5EF4-FFF2-40B4-BE49-F238E27FC236}">
                <a16:creationId xmlns:a16="http://schemas.microsoft.com/office/drawing/2014/main" id="{CC4B8A3A-031E-4809-82AE-112539F789B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3305339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תמונה 2" descr="תמונה שמכילה טקסט&#10;&#10;התיאור נוצר באופן אוטומטי">
            <a:extLst>
              <a:ext uri="{FF2B5EF4-FFF2-40B4-BE49-F238E27FC236}">
                <a16:creationId xmlns:a16="http://schemas.microsoft.com/office/drawing/2014/main" id="{F1D6761B-0CD7-49C3-A7F7-3454D5AC2F9A}"/>
              </a:ext>
            </a:extLst>
          </p:cNvPr>
          <p:cNvPicPr>
            <a:picLocks noChangeAspect="1"/>
          </p:cNvPicPr>
          <p:nvPr/>
        </p:nvPicPr>
        <p:blipFill>
          <a:blip r:embed="rId2"/>
          <a:stretch>
            <a:fillRect/>
          </a:stretch>
        </p:blipFill>
        <p:spPr>
          <a:xfrm>
            <a:off x="652797" y="3552504"/>
            <a:ext cx="8192623" cy="2375861"/>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מלבן 3">
            <a:extLst>
              <a:ext uri="{FF2B5EF4-FFF2-40B4-BE49-F238E27FC236}">
                <a16:creationId xmlns:a16="http://schemas.microsoft.com/office/drawing/2014/main" id="{1095B03A-E187-4DA2-B4EA-EDD1112D729D}"/>
              </a:ext>
            </a:extLst>
          </p:cNvPr>
          <p:cNvSpPr/>
          <p:nvPr/>
        </p:nvSpPr>
        <p:spPr>
          <a:xfrm>
            <a:off x="652797" y="1726085"/>
            <a:ext cx="11103773" cy="1477328"/>
          </a:xfrm>
          <a:prstGeom prst="rect">
            <a:avLst/>
          </a:prstGeom>
        </p:spPr>
        <p:txBody>
          <a:bodyPr wrap="square">
            <a:spAutoFit/>
          </a:bodyPr>
          <a:lstStyle/>
          <a:p>
            <a:r>
              <a:rPr lang="he-IL" b="1" i="0" dirty="0">
                <a:solidFill>
                  <a:srgbClr val="000000"/>
                </a:solidFill>
                <a:effectLst/>
                <a:latin typeface="assistant-regular"/>
              </a:rPr>
              <a:t>הקצין הוא חייל בשירות קבע שעבר קורס קצינים או שהוסמך לקצונה במסגרת אחרת (כמו קצין מקצועי או עתודאי אקדמאי). צבען של הדרגות הינן ארד על רקע אדום, פרט לדרגות חיל האוויר שצבען כסף ודרגות חיל הים שצבען זהב. הקצינים בצה"ל מוסמכים בבסיס ההדרכה (בה"ד) 1 הידוע גם בשמו בית-הספר לקצינים. לאחר הכשרה בסיסית כקצין עורפי, תומך לחימה או קרבי, עובר כל קצין תהליך הנקרא "השלמה חילית" שבסיומו הוא מקבל את דרגת הקצונה הראשונה שלו.</a:t>
            </a:r>
            <a:endParaRPr lang="en-US" b="1" dirty="0"/>
          </a:p>
        </p:txBody>
      </p:sp>
      <p:pic>
        <p:nvPicPr>
          <p:cNvPr id="13" name="Picture 2">
            <a:extLst>
              <a:ext uri="{FF2B5EF4-FFF2-40B4-BE49-F238E27FC236}">
                <a16:creationId xmlns:a16="http://schemas.microsoft.com/office/drawing/2014/main" id="{AD9D3684-EC3C-4CF9-9548-1E9A4E1386C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79329"/>
            <a:ext cx="1556547" cy="892569"/>
          </a:xfrm>
          <a:prstGeom prst="rect">
            <a:avLst/>
          </a:prstGeom>
        </p:spPr>
      </p:pic>
      <p:pic>
        <p:nvPicPr>
          <p:cNvPr id="15" name="תמונה 14" descr="תמונה שמכילה משחק, ציור&#10;&#10;התיאור נוצר באופן אוטומטי">
            <a:extLst>
              <a:ext uri="{FF2B5EF4-FFF2-40B4-BE49-F238E27FC236}">
                <a16:creationId xmlns:a16="http://schemas.microsoft.com/office/drawing/2014/main" id="{2A8E94C3-7B9E-43ED-8427-CC01C7AF7E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17839"/>
            <a:ext cx="642694" cy="908362"/>
          </a:xfrm>
          <a:prstGeom prst="rect">
            <a:avLst/>
          </a:prstGeom>
        </p:spPr>
      </p:pic>
    </p:spTree>
    <p:extLst>
      <p:ext uri="{BB962C8B-B14F-4D97-AF65-F5344CB8AC3E}">
        <p14:creationId xmlns:p14="http://schemas.microsoft.com/office/powerpoint/2010/main" val="2473741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249</Words>
  <Application>Microsoft Office PowerPoint</Application>
  <PresentationFormat>מסך רחב</PresentationFormat>
  <Paragraphs>13</Paragraphs>
  <Slides>13</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13</vt:i4>
      </vt:variant>
    </vt:vector>
  </HeadingPairs>
  <TitlesOfParts>
    <vt:vector size="18" baseType="lpstr">
      <vt:lpstr>Arial</vt:lpstr>
      <vt:lpstr>assistant-regular</vt:lpstr>
      <vt:lpstr>Calibri</vt:lpstr>
      <vt:lpstr>Calibri Light</vt:lpstr>
      <vt:lpstr>ערכת נושא Office</vt:lpstr>
      <vt:lpstr>מבנה צה"ל,  תפקידי הצבא, סמלים, דרגות ורוח צה"ל</vt:lpstr>
      <vt:lpstr>מצגת של PowerPoint‏</vt:lpstr>
      <vt:lpstr>למה מדינה צריכה צבא?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מבנה צה"ל, תפקיד, סמלים ודרגות</dc:title>
  <dc:creator>ניר פנסו</dc:creator>
  <cp:lastModifiedBy>ניר פנסו</cp:lastModifiedBy>
  <cp:revision>4</cp:revision>
  <dcterms:created xsi:type="dcterms:W3CDTF">2021-02-04T06:38:59Z</dcterms:created>
  <dcterms:modified xsi:type="dcterms:W3CDTF">2021-02-04T10:15:03Z</dcterms:modified>
</cp:coreProperties>
</file>