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8" r:id="rId2"/>
    <p:sldId id="256"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r">
              <a:defRPr sz="2400" b="0"/>
            </a:lvl1pPr>
          </a:lstStyle>
          <a:p>
            <a:r>
              <a:rPr lang="he-IL"/>
              <a:t>לחץ כדי לערוך סגנון כותרת של תבנית בסיס</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18C79C5D-2A6F-F04D-97DA-BEF2467B64E4}"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r">
              <a:defRPr sz="4200" b="1"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8DFA1846-DA80-1C48-A609-854EA85C59AD}"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he-IL"/>
              <a:t>לחץ כדי לערוך סגנון כותרת של תבנית בסיס</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he-IL"/>
              <a:t>ערוך סגנונות טקסט של תבנית בסיס</a:t>
            </a:r>
          </a:p>
        </p:txBody>
      </p:sp>
      <p:sp>
        <p:nvSpPr>
          <p:cNvPr id="2" name="Date Placeholder 1"/>
          <p:cNvSpPr>
            <a:spLocks noGrp="1"/>
          </p:cNvSpPr>
          <p:nvPr>
            <p:ph type="dt" sz="half" idx="10"/>
          </p:nvPr>
        </p:nvSpPr>
        <p:spPr/>
        <p:txBody>
          <a:bodyPr/>
          <a:lstStyle/>
          <a:p>
            <a:fld id="{FBF54567-0DE4-3F47-BF90-CB84690072F9}" type="datetimeFigureOut">
              <a:rPr lang="en-US" dirty="0"/>
              <a:pPr/>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8DFA1846-DA80-1C48-A609-854EA85C59AD}"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r">
              <a:defRPr sz="2000" b="1"/>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D0DF5E60-9974-AC48-9591-99C2BB44B7CF}"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r">
              <a:defRPr sz="2400" b="0"/>
            </a:lvl1pPr>
          </a:lstStyle>
          <a:p>
            <a:r>
              <a:rPr lang="he-IL"/>
              <a:t>לחץ כדי לערוך סגנון כותרת של תבנית בסיס</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2/6/2018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r">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2/6/2018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r" defTabSz="457200" rtl="1" eaLnBrk="1" latinLnBrk="0" hangingPunct="1">
        <a:spcBef>
          <a:spcPct val="0"/>
        </a:spcBef>
        <a:buNone/>
        <a:defRPr sz="4000" b="1" kern="1200">
          <a:solidFill>
            <a:srgbClr val="FEFEFE"/>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722CB2-EEB7-420C-B4C4-69A6CA2ADE44}"/>
              </a:ext>
            </a:extLst>
          </p:cNvPr>
          <p:cNvSpPr>
            <a:spLocks noGrp="1"/>
          </p:cNvSpPr>
          <p:nvPr>
            <p:ph type="title"/>
          </p:nvPr>
        </p:nvSpPr>
        <p:spPr/>
        <p:txBody>
          <a:bodyPr/>
          <a:lstStyle/>
          <a:p>
            <a:r>
              <a:rPr lang="he-IL" dirty="0"/>
              <a:t>מי כתב את זה?</a:t>
            </a:r>
          </a:p>
        </p:txBody>
      </p:sp>
      <p:sp>
        <p:nvSpPr>
          <p:cNvPr id="3" name="מציין מיקום תוכן 2">
            <a:extLst>
              <a:ext uri="{FF2B5EF4-FFF2-40B4-BE49-F238E27FC236}">
                <a16:creationId xmlns:a16="http://schemas.microsoft.com/office/drawing/2014/main" id="{D5CD5BE2-2ABB-4683-ACF6-1CB2AD3543A5}"/>
              </a:ext>
            </a:extLst>
          </p:cNvPr>
          <p:cNvSpPr>
            <a:spLocks noGrp="1"/>
          </p:cNvSpPr>
          <p:nvPr>
            <p:ph idx="1"/>
          </p:nvPr>
        </p:nvSpPr>
        <p:spPr>
          <a:xfrm>
            <a:off x="818712" y="2222287"/>
            <a:ext cx="10554574" cy="4533620"/>
          </a:xfrm>
        </p:spPr>
        <p:txBody>
          <a:bodyPr>
            <a:normAutofit/>
          </a:bodyPr>
          <a:lstStyle/>
          <a:p>
            <a:r>
              <a:rPr lang="he-IL" sz="3200" dirty="0"/>
              <a:t>"נשברו לי הידיים כבר שלושה פעמים, האף שלי נשבר פעמיים, ואני חצי חרשת באוזן אחת... שבב של עצם מהגולגולת שלי מסתובב לי בתוך הראש וגורם לי למיגרנות. הגולגולת שלי נסדקה. הרגליים שלי לא שוות כלום; האצבעות ברגליים נשברו. כפות הרגליים שלי נכוו; חבטו בהן עם מגהץ לוהט ומתלה מעילים. שיערות איבר המין שלי נשרפו... יש לי צלקות. פצעו אותי עם סכין, הכו אותי עם רובה כמה פעמים. אין מקום בגוף שלא נחבל או הוכה באיזו שהיא צורה באיזשהו זמן"</a:t>
            </a:r>
          </a:p>
        </p:txBody>
      </p:sp>
    </p:spTree>
    <p:extLst>
      <p:ext uri="{BB962C8B-B14F-4D97-AF65-F5344CB8AC3E}">
        <p14:creationId xmlns:p14="http://schemas.microsoft.com/office/powerpoint/2010/main" val="384481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2" descr="תוצאת תמונה עבור זנות בישראל">
            <a:extLst>
              <a:ext uri="{FF2B5EF4-FFF2-40B4-BE49-F238E27FC236}">
                <a16:creationId xmlns:a16="http://schemas.microsoft.com/office/drawing/2014/main" id="{62F783E5-D2B7-4AC2-A6E1-4579D49E33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748" r="15292"/>
          <a:stretch/>
        </p:blipFill>
        <p:spPr bwMode="auto">
          <a:xfrm>
            <a:off x="6100916" y="10"/>
            <a:ext cx="6091084"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a:extLst>
              <a:ext uri="{FF2B5EF4-FFF2-40B4-BE49-F238E27FC236}">
                <a16:creationId xmlns:a16="http://schemas.microsoft.com/office/drawing/2014/main" id="{D4EA9B27-9472-4F44-869E-60753567C215}"/>
              </a:ext>
            </a:extLst>
          </p:cNvPr>
          <p:cNvSpPr>
            <a:spLocks noGrp="1"/>
          </p:cNvSpPr>
          <p:nvPr>
            <p:ph type="ctrTitle"/>
          </p:nvPr>
        </p:nvSpPr>
        <p:spPr>
          <a:xfrm>
            <a:off x="810002" y="639097"/>
            <a:ext cx="4961534" cy="3781101"/>
          </a:xfrm>
        </p:spPr>
        <p:txBody>
          <a:bodyPr>
            <a:normAutofit/>
          </a:bodyPr>
          <a:lstStyle/>
          <a:p>
            <a:r>
              <a:rPr lang="he-IL" dirty="0"/>
              <a:t>זנות בישראל 2018</a:t>
            </a:r>
          </a:p>
        </p:txBody>
      </p:sp>
      <p:sp>
        <p:nvSpPr>
          <p:cNvPr id="3" name="כותרת משנה 2">
            <a:extLst>
              <a:ext uri="{FF2B5EF4-FFF2-40B4-BE49-F238E27FC236}">
                <a16:creationId xmlns:a16="http://schemas.microsoft.com/office/drawing/2014/main" id="{0C3F2E41-3A30-4BC3-8A27-7DD7E5A46F55}"/>
              </a:ext>
            </a:extLst>
          </p:cNvPr>
          <p:cNvSpPr>
            <a:spLocks noGrp="1"/>
          </p:cNvSpPr>
          <p:nvPr>
            <p:ph type="subTitle" idx="1"/>
          </p:nvPr>
        </p:nvSpPr>
        <p:spPr>
          <a:xfrm>
            <a:off x="810001" y="5280847"/>
            <a:ext cx="4961535" cy="785656"/>
          </a:xfrm>
        </p:spPr>
        <p:txBody>
          <a:bodyPr>
            <a:normAutofit/>
          </a:bodyPr>
          <a:lstStyle/>
          <a:p>
            <a:endParaRPr lang="he-IL"/>
          </a:p>
        </p:txBody>
      </p:sp>
    </p:spTree>
    <p:extLst>
      <p:ext uri="{BB962C8B-B14F-4D97-AF65-F5344CB8AC3E}">
        <p14:creationId xmlns:p14="http://schemas.microsoft.com/office/powerpoint/2010/main" val="290217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AA9E79D-8733-4D1F-972E-0BE5B06BA358}"/>
              </a:ext>
            </a:extLst>
          </p:cNvPr>
          <p:cNvSpPr>
            <a:spLocks noGrp="1"/>
          </p:cNvSpPr>
          <p:nvPr>
            <p:ph type="title"/>
          </p:nvPr>
        </p:nvSpPr>
        <p:spPr/>
        <p:txBody>
          <a:bodyPr/>
          <a:lstStyle/>
          <a:p>
            <a:r>
              <a:rPr lang="he-IL" dirty="0"/>
              <a:t>תמונת מצב – ישראל 2018 !!</a:t>
            </a:r>
          </a:p>
        </p:txBody>
      </p:sp>
      <p:sp>
        <p:nvSpPr>
          <p:cNvPr id="3" name="מציין מיקום תוכן 2">
            <a:extLst>
              <a:ext uri="{FF2B5EF4-FFF2-40B4-BE49-F238E27FC236}">
                <a16:creationId xmlns:a16="http://schemas.microsoft.com/office/drawing/2014/main" id="{760A00DF-E359-4446-BE69-AF3921347CCC}"/>
              </a:ext>
            </a:extLst>
          </p:cNvPr>
          <p:cNvSpPr>
            <a:spLocks noGrp="1"/>
          </p:cNvSpPr>
          <p:nvPr>
            <p:ph idx="1"/>
          </p:nvPr>
        </p:nvSpPr>
        <p:spPr>
          <a:xfrm>
            <a:off x="-1" y="2050742"/>
            <a:ext cx="11656381" cy="4651899"/>
          </a:xfrm>
        </p:spPr>
        <p:txBody>
          <a:bodyPr>
            <a:normAutofit lnSpcReduction="10000"/>
          </a:bodyPr>
          <a:lstStyle/>
          <a:p>
            <a:r>
              <a:rPr lang="he-IL" dirty="0"/>
              <a:t>בישראל יש </a:t>
            </a:r>
            <a:r>
              <a:rPr lang="he-IL"/>
              <a:t>כ- 12,000 </a:t>
            </a:r>
            <a:r>
              <a:rPr lang="he-IL" dirty="0"/>
              <a:t>נשים וגברים העוסקים בזנות</a:t>
            </a:r>
          </a:p>
          <a:p>
            <a:r>
              <a:rPr lang="he-IL" dirty="0"/>
              <a:t>למעלה מ-1,000 מהם הן נערות ונערים</a:t>
            </a:r>
          </a:p>
          <a:p>
            <a:r>
              <a:rPr lang="he-IL" dirty="0"/>
              <a:t>3,000 מהן הן קורבנות סחר בנשים</a:t>
            </a:r>
          </a:p>
          <a:p>
            <a:r>
              <a:rPr lang="he-IL" dirty="0"/>
              <a:t>בין 250-400 "דירות אירוח דיסקרטיות" רק בת"א</a:t>
            </a:r>
          </a:p>
          <a:p>
            <a:r>
              <a:rPr lang="he-IL" dirty="0"/>
              <a:t>מאחורי 90% מהנשים העוסקות בזנות יש סרסור</a:t>
            </a:r>
          </a:p>
          <a:p>
            <a:r>
              <a:rPr lang="he-IL" dirty="0" err="1"/>
              <a:t>מליון</a:t>
            </a:r>
            <a:r>
              <a:rPr lang="he-IL" dirty="0"/>
              <a:t> ביקורים בבתי בושת מידי חודש – מיליארד שקל בשנה</a:t>
            </a:r>
          </a:p>
          <a:p>
            <a:r>
              <a:rPr lang="he-IL" dirty="0"/>
              <a:t>הגיל הממוצע לכניסה לזנות בישראל הוא 14. רוב הנשים גדלו בסביבה אלימה.</a:t>
            </a:r>
          </a:p>
          <a:p>
            <a:r>
              <a:rPr lang="he-IL" dirty="0"/>
              <a:t>נשים בזנות נאנסות אונס אלים ובכפייה בערך אחת לשבוע.</a:t>
            </a:r>
          </a:p>
          <a:p>
            <a:r>
              <a:rPr lang="he-IL" dirty="0"/>
              <a:t>רוב הנשים בזנות משתמשות בסמים כיוון שהסמים משמשים כאמצעי ניתוק בין הגוף והנפש.</a:t>
            </a:r>
          </a:p>
          <a:p>
            <a:r>
              <a:rPr lang="he-IL" dirty="0"/>
              <a:t>מכורות לסמים מתדרדרות לזנות כאמצעי </a:t>
            </a:r>
            <a:r>
              <a:rPr lang="he-IL" dirty="0" err="1"/>
              <a:t>למימומן</a:t>
            </a:r>
            <a:r>
              <a:rPr lang="he-IL" dirty="0"/>
              <a:t>.</a:t>
            </a:r>
          </a:p>
          <a:p>
            <a:r>
              <a:rPr lang="he-IL" dirty="0"/>
              <a:t>אין נשים שבחרו בזנות כבחירה חופשית</a:t>
            </a:r>
          </a:p>
          <a:p>
            <a:r>
              <a:rPr lang="he-IL" dirty="0"/>
              <a:t>הזנות בישראל חוקית. בינתיים</a:t>
            </a:r>
          </a:p>
        </p:txBody>
      </p:sp>
    </p:spTree>
    <p:extLst>
      <p:ext uri="{BB962C8B-B14F-4D97-AF65-F5344CB8AC3E}">
        <p14:creationId xmlns:p14="http://schemas.microsoft.com/office/powerpoint/2010/main" val="395605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2256EC4-9BB8-4F61-A4B7-5095A499684D}"/>
              </a:ext>
            </a:extLst>
          </p:cNvPr>
          <p:cNvSpPr>
            <a:spLocks noGrp="1"/>
          </p:cNvSpPr>
          <p:nvPr>
            <p:ph type="title"/>
          </p:nvPr>
        </p:nvSpPr>
        <p:spPr/>
        <p:txBody>
          <a:bodyPr/>
          <a:lstStyle/>
          <a:p>
            <a:r>
              <a:rPr lang="he-IL" dirty="0"/>
              <a:t>אלימות בזנות</a:t>
            </a:r>
          </a:p>
        </p:txBody>
      </p:sp>
      <p:sp>
        <p:nvSpPr>
          <p:cNvPr id="3" name="מציין מיקום תוכן 2">
            <a:extLst>
              <a:ext uri="{FF2B5EF4-FFF2-40B4-BE49-F238E27FC236}">
                <a16:creationId xmlns:a16="http://schemas.microsoft.com/office/drawing/2014/main" id="{52ECBEC3-3AA0-44D2-8484-81AED05B2050}"/>
              </a:ext>
            </a:extLst>
          </p:cNvPr>
          <p:cNvSpPr>
            <a:spLocks noGrp="1"/>
          </p:cNvSpPr>
          <p:nvPr>
            <p:ph idx="1"/>
          </p:nvPr>
        </p:nvSpPr>
        <p:spPr/>
        <p:txBody>
          <a:bodyPr>
            <a:normAutofit fontScale="85000" lnSpcReduction="10000"/>
          </a:bodyPr>
          <a:lstStyle/>
          <a:p>
            <a:pPr algn="r"/>
            <a:r>
              <a:rPr lang="he-IL" sz="3200" dirty="0"/>
              <a:t>האלימות היא חלק בלתי נפרד מהזנות על כל זירותיה ונזקי הזנות הם נרחבים וכוללים ממדים של פגיעות פיזיות ונפשיות. </a:t>
            </a:r>
          </a:p>
          <a:p>
            <a:pPr algn="r"/>
            <a:r>
              <a:rPr lang="he-IL" sz="3200" dirty="0"/>
              <a:t>הסקר הלאומי מראה כי 78% מהנשים בזנות בישראל חוו אלימות נפשית ו-86% חוו פגיעה פיזית. </a:t>
            </a:r>
          </a:p>
          <a:p>
            <a:pPr algn="r"/>
            <a:r>
              <a:rPr lang="he-IL" sz="3200" dirty="0"/>
              <a:t>נשים בזנות מעידות על השפלות, קללות מכות ואונס הן מצד הלקוחות והן מצד הסרסורים. </a:t>
            </a:r>
          </a:p>
          <a:p>
            <a:pPr algn="r"/>
            <a:r>
              <a:rPr lang="he-IL" sz="3200" dirty="0"/>
              <a:t>נשים בזנות נאנסות בשיעור של פי 100 ויותר מהאוכלוסייה הכללית. 80% מהנשים בזנות שנשאלו בסקר הלאומי, העידו שעברו אונס. </a:t>
            </a:r>
          </a:p>
        </p:txBody>
      </p:sp>
    </p:spTree>
    <p:extLst>
      <p:ext uri="{BB962C8B-B14F-4D97-AF65-F5344CB8AC3E}">
        <p14:creationId xmlns:p14="http://schemas.microsoft.com/office/powerpoint/2010/main" val="21715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C5F937-8917-4198-9412-904DD586EBCC}"/>
              </a:ext>
            </a:extLst>
          </p:cNvPr>
          <p:cNvSpPr>
            <a:spLocks noGrp="1"/>
          </p:cNvSpPr>
          <p:nvPr>
            <p:ph type="title"/>
          </p:nvPr>
        </p:nvSpPr>
        <p:spPr/>
        <p:txBody>
          <a:bodyPr/>
          <a:lstStyle/>
          <a:p>
            <a:r>
              <a:rPr lang="he-IL" dirty="0"/>
              <a:t>אז ממה להיזהר?</a:t>
            </a:r>
          </a:p>
        </p:txBody>
      </p:sp>
      <p:sp>
        <p:nvSpPr>
          <p:cNvPr id="3" name="מציין מיקום תוכן 2">
            <a:extLst>
              <a:ext uri="{FF2B5EF4-FFF2-40B4-BE49-F238E27FC236}">
                <a16:creationId xmlns:a16="http://schemas.microsoft.com/office/drawing/2014/main" id="{1BD3492B-1FC1-4550-9C5A-AD6200220CB2}"/>
              </a:ext>
            </a:extLst>
          </p:cNvPr>
          <p:cNvSpPr>
            <a:spLocks noGrp="1"/>
          </p:cNvSpPr>
          <p:nvPr>
            <p:ph idx="1"/>
          </p:nvPr>
        </p:nvSpPr>
        <p:spPr>
          <a:xfrm>
            <a:off x="827424" y="2595150"/>
            <a:ext cx="10554574" cy="4262850"/>
          </a:xfrm>
        </p:spPr>
        <p:txBody>
          <a:bodyPr>
            <a:normAutofit fontScale="62500" lnSpcReduction="20000"/>
          </a:bodyPr>
          <a:lstStyle/>
          <a:p>
            <a:r>
              <a:rPr lang="he-IL" sz="3400" dirty="0"/>
              <a:t>מסיבות רווקים ורווקות</a:t>
            </a:r>
          </a:p>
          <a:p>
            <a:r>
              <a:rPr lang="he-IL" sz="3400" dirty="0"/>
              <a:t>מסיבות גיוס</a:t>
            </a:r>
          </a:p>
          <a:p>
            <a:r>
              <a:rPr lang="he-IL" sz="3400" dirty="0"/>
              <a:t>מועדוני חשפנות</a:t>
            </a:r>
          </a:p>
          <a:p>
            <a:r>
              <a:rPr lang="he-IL" sz="3400" dirty="0"/>
              <a:t>הצעות מפתות לכסף קל !</a:t>
            </a:r>
          </a:p>
          <a:p>
            <a:r>
              <a:rPr lang="he-IL" sz="3400" dirty="0"/>
              <a:t>מין תמורת תשלום</a:t>
            </a:r>
          </a:p>
          <a:p>
            <a:r>
              <a:rPr lang="he-IL" sz="3400" dirty="0"/>
              <a:t>הטרדות מיניות !!</a:t>
            </a:r>
          </a:p>
          <a:p>
            <a:r>
              <a:rPr lang="he-IL" sz="3400" dirty="0"/>
              <a:t>אלכוהול – סם האונס</a:t>
            </a:r>
          </a:p>
          <a:p>
            <a:r>
              <a:rPr lang="he-IL" sz="3400" dirty="0"/>
              <a:t>אף פעם אל תשתו משקה שמישהו אחר הכין לכם...</a:t>
            </a:r>
          </a:p>
          <a:p>
            <a:r>
              <a:rPr lang="he-IL" sz="3400" dirty="0"/>
              <a:t>תמיד תבקשו בקבוק סגור !</a:t>
            </a:r>
          </a:p>
          <a:p>
            <a:r>
              <a:rPr lang="he-IL" sz="3400" dirty="0"/>
              <a:t>סמים !</a:t>
            </a:r>
          </a:p>
          <a:p>
            <a:endParaRPr lang="he-IL" dirty="0"/>
          </a:p>
          <a:p>
            <a:endParaRPr lang="he-IL" dirty="0"/>
          </a:p>
          <a:p>
            <a:endParaRPr lang="he-IL" dirty="0"/>
          </a:p>
          <a:p>
            <a:endParaRPr lang="he-IL" dirty="0"/>
          </a:p>
        </p:txBody>
      </p:sp>
    </p:spTree>
    <p:extLst>
      <p:ext uri="{BB962C8B-B14F-4D97-AF65-F5344CB8AC3E}">
        <p14:creationId xmlns:p14="http://schemas.microsoft.com/office/powerpoint/2010/main" val="428433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ראוי לציטוט">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TM03457503[[fn=ראוי לציטוט]]</Template>
  <TotalTime>25</TotalTime>
  <Words>333</Words>
  <Application>Microsoft Office PowerPoint</Application>
  <PresentationFormat>מסך רחב</PresentationFormat>
  <Paragraphs>34</Paragraphs>
  <Slides>5</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5</vt:i4>
      </vt:variant>
    </vt:vector>
  </HeadingPairs>
  <TitlesOfParts>
    <vt:vector size="9" baseType="lpstr">
      <vt:lpstr>Century Gothic</vt:lpstr>
      <vt:lpstr>Gisha</vt:lpstr>
      <vt:lpstr>Wingdings 2</vt:lpstr>
      <vt:lpstr>ראוי לציטוט</vt:lpstr>
      <vt:lpstr>מי כתב את זה?</vt:lpstr>
      <vt:lpstr>זנות בישראל 2018</vt:lpstr>
      <vt:lpstr>תמונת מצב – ישראל 2018 !!</vt:lpstr>
      <vt:lpstr>אלימות בזנות</vt:lpstr>
      <vt:lpstr>אז ממה להיזהר?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זנות בישראל</dc:title>
  <dc:creator>Nir Penso</dc:creator>
  <cp:lastModifiedBy>Nir Penso</cp:lastModifiedBy>
  <cp:revision>4</cp:revision>
  <dcterms:created xsi:type="dcterms:W3CDTF">2018-01-16T07:33:34Z</dcterms:created>
  <dcterms:modified xsi:type="dcterms:W3CDTF">2018-02-06T10:58:46Z</dcterms:modified>
</cp:coreProperties>
</file>