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61BEBE9-D9DC-452B-B153-60BFB6C5D9C9}">
  <a:tblStyle styleId="{561BEBE9-D9DC-452B-B153-60BFB6C5D9C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7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1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6:notes"/>
          <p:cNvSpPr txBox="1"/>
          <p:nvPr>
            <p:ph idx="12" type="sldNum"/>
          </p:nvPr>
        </p:nvSpPr>
        <p:spPr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7:notes"/>
          <p:cNvSpPr txBox="1"/>
          <p:nvPr>
            <p:ph idx="12" type="sldNum"/>
          </p:nvPr>
        </p:nvSpPr>
        <p:spPr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9:notes"/>
          <p:cNvSpPr txBox="1"/>
          <p:nvPr>
            <p:ph idx="12" type="sldNum"/>
          </p:nvPr>
        </p:nvSpPr>
        <p:spPr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2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1:notes"/>
          <p:cNvSpPr txBox="1"/>
          <p:nvPr>
            <p:ph idx="12" type="sldNum"/>
          </p:nvPr>
        </p:nvSpPr>
        <p:spPr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2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2:notes"/>
          <p:cNvSpPr txBox="1"/>
          <p:nvPr>
            <p:ph idx="12" type="sldNum"/>
          </p:nvPr>
        </p:nvSpPr>
        <p:spPr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2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25:notes"/>
          <p:cNvSpPr txBox="1"/>
          <p:nvPr>
            <p:ph idx="12" type="sldNum"/>
          </p:nvPr>
        </p:nvSpPr>
        <p:spPr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6:notes"/>
          <p:cNvSpPr txBox="1"/>
          <p:nvPr>
            <p:ph idx="12" type="sldNum"/>
          </p:nvPr>
        </p:nvSpPr>
        <p:spPr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0:notes"/>
          <p:cNvSpPr txBox="1"/>
          <p:nvPr>
            <p:ph idx="12" type="sldNum"/>
          </p:nvPr>
        </p:nvSpPr>
        <p:spPr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4:notes"/>
          <p:cNvSpPr txBox="1"/>
          <p:nvPr>
            <p:ph idx="12" type="sldNum"/>
          </p:nvPr>
        </p:nvSpPr>
        <p:spPr>
          <a:xfrm>
            <a:off x="157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>
  <p:cSld name="כותרת ותוכן">
    <p:bg>
      <p:bgPr>
        <a:solidFill>
          <a:schemeClr val="l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1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5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8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20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and Content">
  <p:cSld name="12_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1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0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5400000">
            <a:off x="-2568897" y="2600909"/>
            <a:ext cx="6858000" cy="16561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jpg"/><Relationship Id="rId10" Type="http://schemas.openxmlformats.org/officeDocument/2006/relationships/image" Target="../media/image18.jpg"/><Relationship Id="rId13" Type="http://schemas.openxmlformats.org/officeDocument/2006/relationships/image" Target="../media/image22.jpg"/><Relationship Id="rId1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image" Target="../media/image15.jpg"/><Relationship Id="rId14" Type="http://schemas.openxmlformats.org/officeDocument/2006/relationships/image" Target="../media/image16.png"/><Relationship Id="rId5" Type="http://schemas.openxmlformats.org/officeDocument/2006/relationships/image" Target="../media/image10.jpg"/><Relationship Id="rId6" Type="http://schemas.openxmlformats.org/officeDocument/2006/relationships/image" Target="../media/image17.jpg"/><Relationship Id="rId7" Type="http://schemas.openxmlformats.org/officeDocument/2006/relationships/image" Target="../media/image1.jpg"/><Relationship Id="rId8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36.jp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jpg"/><Relationship Id="rId10" Type="http://schemas.openxmlformats.org/officeDocument/2006/relationships/image" Target="../media/image32.jpg"/><Relationship Id="rId1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Relationship Id="rId4" Type="http://schemas.openxmlformats.org/officeDocument/2006/relationships/image" Target="../media/image38.jpg"/><Relationship Id="rId9" Type="http://schemas.openxmlformats.org/officeDocument/2006/relationships/image" Target="../media/image26.jpg"/><Relationship Id="rId5" Type="http://schemas.openxmlformats.org/officeDocument/2006/relationships/image" Target="../media/image30.jpg"/><Relationship Id="rId6" Type="http://schemas.openxmlformats.org/officeDocument/2006/relationships/image" Target="../media/image29.jpg"/><Relationship Id="rId7" Type="http://schemas.openxmlformats.org/officeDocument/2006/relationships/image" Target="../media/image24.jpg"/><Relationship Id="rId8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jpg"/><Relationship Id="rId10" Type="http://schemas.openxmlformats.org/officeDocument/2006/relationships/image" Target="../media/image43.jpg"/><Relationship Id="rId13" Type="http://schemas.openxmlformats.org/officeDocument/2006/relationships/image" Target="../media/image16.png"/><Relationship Id="rId1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g"/><Relationship Id="rId4" Type="http://schemas.openxmlformats.org/officeDocument/2006/relationships/image" Target="../media/image39.jpg"/><Relationship Id="rId9" Type="http://schemas.openxmlformats.org/officeDocument/2006/relationships/image" Target="../media/image42.jpg"/><Relationship Id="rId5" Type="http://schemas.openxmlformats.org/officeDocument/2006/relationships/image" Target="../media/image37.jpg"/><Relationship Id="rId6" Type="http://schemas.openxmlformats.org/officeDocument/2006/relationships/image" Target="../media/image40.jpg"/><Relationship Id="rId7" Type="http://schemas.openxmlformats.org/officeDocument/2006/relationships/image" Target="../media/image41.jpg"/><Relationship Id="rId8" Type="http://schemas.openxmlformats.org/officeDocument/2006/relationships/image" Target="../media/image4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jpg"/><Relationship Id="rId4" Type="http://schemas.openxmlformats.org/officeDocument/2006/relationships/image" Target="../media/image51.jpg"/><Relationship Id="rId5" Type="http://schemas.openxmlformats.org/officeDocument/2006/relationships/image" Target="../media/image46.jpg"/><Relationship Id="rId6" Type="http://schemas.openxmlformats.org/officeDocument/2006/relationships/image" Target="../media/image5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jpg"/><Relationship Id="rId10" Type="http://schemas.openxmlformats.org/officeDocument/2006/relationships/image" Target="../media/image56.jpg"/><Relationship Id="rId12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57.jpg"/><Relationship Id="rId5" Type="http://schemas.openxmlformats.org/officeDocument/2006/relationships/image" Target="../media/image59.jpg"/><Relationship Id="rId6" Type="http://schemas.openxmlformats.org/officeDocument/2006/relationships/image" Target="../media/image52.jpg"/><Relationship Id="rId7" Type="http://schemas.openxmlformats.org/officeDocument/2006/relationships/image" Target="../media/image53.jpg"/><Relationship Id="rId8" Type="http://schemas.openxmlformats.org/officeDocument/2006/relationships/image" Target="../media/image5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4.jpg"/><Relationship Id="rId5" Type="http://schemas.openxmlformats.org/officeDocument/2006/relationships/image" Target="../media/image4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1991544" y="1268760"/>
            <a:ext cx="927019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5400" u="none" cap="none" strike="noStrike">
                <a:solidFill>
                  <a:srgbClr val="192974"/>
                </a:solidFill>
                <a:latin typeface="Arial"/>
                <a:ea typeface="Arial"/>
                <a:cs typeface="Arial"/>
                <a:sym typeface="Arial"/>
              </a:rPr>
              <a:t>צהלה למען הנוער בישראל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6600" u="none" cap="none" strike="noStrike">
                <a:solidFill>
                  <a:srgbClr val="192974"/>
                </a:solidFill>
                <a:latin typeface="Arial"/>
                <a:ea typeface="Arial"/>
                <a:cs typeface="Arial"/>
                <a:sym typeface="Arial"/>
              </a:rPr>
              <a:t>ההכנה לצה"ל</a:t>
            </a:r>
            <a:endParaRPr b="1" i="0" sz="6600" u="none" cap="none" strike="noStrike">
              <a:solidFill>
                <a:srgbClr val="1929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3513" y="3207752"/>
            <a:ext cx="10081120" cy="295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/>
        </p:nvSpPr>
        <p:spPr>
          <a:xfrm>
            <a:off x="8610886" y="188640"/>
            <a:ext cx="30235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פרופיל השרות</a:t>
            </a:r>
            <a:endParaRPr sz="3200" u="sng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3142932" y="896526"/>
            <a:ext cx="849153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3200" u="none" cap="none" strike="noStrike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קרוב-רחוק.</a:t>
            </a:r>
            <a:endParaRPr/>
          </a:p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3200" u="none" cap="none" strike="noStrike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מעניין-לא מעניין.</a:t>
            </a:r>
            <a:endParaRPr/>
          </a:p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3200" u="none" cap="none" strike="noStrike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משרד-שטח.</a:t>
            </a:r>
            <a:endParaRPr/>
          </a:p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3200" u="none" cap="none" strike="noStrike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בקרבת אנשים- לא חייב.</a:t>
            </a:r>
            <a:endParaRPr/>
          </a:p>
        </p:txBody>
      </p:sp>
      <p:sp>
        <p:nvSpPr>
          <p:cNvPr id="222" name="Google Shape;222;p30"/>
          <p:cNvSpPr txBox="1"/>
          <p:nvPr/>
        </p:nvSpPr>
        <p:spPr>
          <a:xfrm>
            <a:off x="1348104" y="4653136"/>
            <a:ext cx="402706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דף הפרופיל השרות</a:t>
            </a:r>
            <a:endParaRPr sz="32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/>
        </p:nvSpPr>
        <p:spPr>
          <a:xfrm>
            <a:off x="4943872" y="2420888"/>
            <a:ext cx="37257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דוגמא לטריוויה</a:t>
            </a:r>
            <a:endParaRPr sz="40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9024634" y="68397"/>
            <a:ext cx="30235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פרופיל השרות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553581" y="2600909"/>
            <a:ext cx="6858000" cy="165618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 txBox="1"/>
          <p:nvPr/>
        </p:nvSpPr>
        <p:spPr>
          <a:xfrm>
            <a:off x="3478511" y="634717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w-IL" sz="140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sz="14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32"/>
          <p:cNvSpPr txBox="1"/>
          <p:nvPr/>
        </p:nvSpPr>
        <p:spPr>
          <a:xfrm>
            <a:off x="1271463" y="1074509"/>
            <a:ext cx="10549359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4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מתחילים לגבש כיוון.."קרוב רחוק...."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4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אתר עולים על מדים, מתגייסים......"סקרנות"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4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סימולציות של ראיונות....."מול מספר חונכים"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4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לומדים פסיכומטרי במחשב..."עצמאית"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4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הכנה של צהלה –"תודעתית</a:t>
            </a:r>
            <a:r>
              <a:rPr b="0" lang="iw-IL" sz="3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endParaRPr b="0" sz="36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4824008" y="150209"/>
            <a:ext cx="73532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 עושים מכאן-הכנה לצו ראשון???</a:t>
            </a:r>
            <a:endParaRPr sz="4000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/>
        </p:nvSpPr>
        <p:spPr>
          <a:xfrm>
            <a:off x="1415480" y="476672"/>
            <a:ext cx="10472934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sng" cap="none" strike="noStrike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קב"א:כמה אתם חכמים ואילו תפקידים מתאימים לכם? על פי המבחנים:41-56</a:t>
            </a:r>
            <a:endParaRPr b="1" i="0" sz="3200" u="sng" cap="none" strike="noStrike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ציון 41 עד 43-נמוך מאוד -אפשרות שהצבא יוותר עליכם!!!</a:t>
            </a:r>
            <a:endParaRPr/>
          </a:p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ציון 44 עד 47 –אתם לא מספיק חכמים</a:t>
            </a:r>
            <a:endParaRPr/>
          </a:p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ציון 48 עד 51 – הציון הממוצע.</a:t>
            </a:r>
            <a:endParaRPr/>
          </a:p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ציון 52 עד 53 – ציון גבוה אשר מאפשר זימון לסיירות ולתפקידי תומכי לחימה איכותיים</a:t>
            </a:r>
            <a:endParaRPr/>
          </a:p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ציון 54 עד 56 – ציון גבוה במיוחד אשר יפתח אפשרויות.. </a:t>
            </a:r>
            <a:endParaRPr b="1" i="0" sz="3200" u="none" cap="none" strike="noStrike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6055547" y="116632"/>
            <a:ext cx="58416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 u="sng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כיתה י"א-הכנה לצו ראשון:</a:t>
            </a:r>
            <a:endParaRPr sz="3600" u="sng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/>
        </p:nvSpPr>
        <p:spPr>
          <a:xfrm>
            <a:off x="1415480" y="764704"/>
            <a:ext cx="10472934" cy="683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3200" u="sng" cap="none" strike="noStrike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דפ"ר– הדפ"ר מהווה 50% מקב"א של הבנים ו 60% מקב"א של הבנות(10-90(</a:t>
            </a:r>
            <a:endParaRPr b="0" i="0" sz="3200" u="sng" cap="none" strike="noStrike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    דפ"ר(דירוג פסיכוטכני ראשוני) זה המבחנים הפסיכוטכניים   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    שאתם עושים בצו ראשון.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    צד"כ (ציון דרוג כללי) זה הראיון האישי שעוברים רק הבנים.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b="0" lang="iw-IL" sz="3200" u="sng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צד"כ</a:t>
            </a: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– הצד"כ מהווה 33% מהקב"א של הבנים ו 0% של 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    הבנות -לא עוברות הראיון האישי.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b="0" lang="iw-IL" sz="3200" u="sng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צה"ר</a:t>
            </a: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– הצה"ר מהווה 17% מהקב"א של הבנים ו 40% של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    הבנות.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b="0" lang="iw-IL" sz="3200" u="sng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ראיון</a:t>
            </a: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-סימולציה של החונכים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b="0" lang="iw-IL" sz="3200" u="sng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מבחנים.</a:t>
            </a:r>
            <a:r>
              <a:rPr b="0" lang="iw-IL" sz="3200">
                <a:solidFill>
                  <a:srgbClr val="538CD5"/>
                </a:solidFill>
                <a:latin typeface="Verdana"/>
                <a:ea typeface="Verdana"/>
                <a:cs typeface="Verdana"/>
                <a:sym typeface="Verdana"/>
              </a:rPr>
              <a:t>...-פתיחת תוכנה</a:t>
            </a:r>
            <a:endParaRPr b="0" sz="3200">
              <a:solidFill>
                <a:srgbClr val="538CD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228600" lvl="1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None/>
            </a:pPr>
            <a:r>
              <a:t/>
            </a:r>
            <a:endParaRPr b="0" i="0" sz="3600" u="sng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6055547" y="116632"/>
            <a:ext cx="58416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 u="sng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כיתה י"א-הכנה לצו ראשון:</a:t>
            </a:r>
            <a:endParaRPr sz="3600" u="sng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/>
        </p:nvSpPr>
        <p:spPr>
          <a:xfrm>
            <a:off x="1919536" y="1412776"/>
            <a:ext cx="1058517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marR="0" rtl="1" algn="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מפגש עם לוחם שייטת שמוביל חניך– (לחן)</a:t>
            </a:r>
            <a:endParaRPr/>
          </a:p>
          <a:p>
            <a:pPr indent="-342900" lvl="1" marL="800100" marR="0" rtl="1" algn="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מפגש עם לוחם פלס"ר גולני שמוביל– (ירדן )</a:t>
            </a:r>
            <a:endParaRPr/>
          </a:p>
          <a:p>
            <a:pPr indent="-342900" lvl="1" marL="800100" marR="0" rtl="1" algn="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מפגש עם הלוטר שמוביל חניך- (שחר</a:t>
            </a:r>
            <a:endParaRPr/>
          </a:p>
          <a:p>
            <a:pPr indent="0" lvl="1" marL="4572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32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			  </a:t>
            </a:r>
            <a:endParaRPr/>
          </a:p>
        </p:txBody>
      </p:sp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18" y="1178750"/>
            <a:ext cx="201622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318" y="3861048"/>
            <a:ext cx="2016224" cy="268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318" y="2492896"/>
            <a:ext cx="201622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368" y="240585"/>
            <a:ext cx="2016224" cy="113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6542" y="240585"/>
            <a:ext cx="1266925" cy="225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76656" y="4959233"/>
            <a:ext cx="2118118" cy="158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06542" y="3645024"/>
            <a:ext cx="2088232" cy="156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6542" y="2469571"/>
            <a:ext cx="2088232" cy="156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94774" y="5117044"/>
            <a:ext cx="1907704" cy="143077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/>
          <p:nvPr/>
        </p:nvSpPr>
        <p:spPr>
          <a:xfrm>
            <a:off x="6878506" y="282043"/>
            <a:ext cx="51700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כיתה י"א-מכוונים גבוהה..</a:t>
            </a:r>
            <a:endParaRPr sz="4000" u="sng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8" name="Google Shape;268;p3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782194" y="5117043"/>
            <a:ext cx="2138342" cy="143077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269" name="Google Shape;269;p3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43852" y="5117044"/>
            <a:ext cx="2138342" cy="143230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270" name="Google Shape;270;p3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5400000">
            <a:off x="-2568897" y="2600909"/>
            <a:ext cx="6858000" cy="1656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/>
          <p:nvPr/>
        </p:nvSpPr>
        <p:spPr>
          <a:xfrm>
            <a:off x="3686713" y="188640"/>
            <a:ext cx="81756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כיתה י'/י"א פרויקט ההנצחה-מוביל חניך: </a:t>
            </a:r>
            <a:endParaRPr sz="4000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7176120" y="1700808"/>
            <a:ext cx="501588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lang="iw-IL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חולצה.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lang="iw-IL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שלט כניסה למועדון על שם החלל.</a:t>
            </a:r>
            <a:endParaRPr/>
          </a:p>
          <a:p>
            <a:pPr indent="-3048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lang="iw-IL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שילוב  המשפחה בפעילות.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lang="iw-IL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מסכם אודי.</a:t>
            </a:r>
            <a:endParaRPr b="1"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lang="iw-IL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פינת הנצחה במועדון-בוצע</a:t>
            </a:r>
            <a:endParaRPr/>
          </a:p>
          <a:p>
            <a:pPr indent="-3048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lang="iw-IL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יום ערכים לזכרו-חייבים להשלים!!!</a:t>
            </a:r>
            <a:endParaRPr b="1"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8" name="Google Shape;27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3751" y="3429000"/>
            <a:ext cx="2304256" cy="1827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364" y="1065559"/>
            <a:ext cx="3024335" cy="144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2151" y="1124744"/>
            <a:ext cx="2285855" cy="223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82152" y="5334000"/>
            <a:ext cx="2285856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צהלה\513196.jpg" id="282" name="Google Shape;282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3352" y="1556792"/>
            <a:ext cx="3312368" cy="410043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283" name="Google Shape;283;p36"/>
          <p:cNvCxnSpPr/>
          <p:nvPr/>
        </p:nvCxnSpPr>
        <p:spPr>
          <a:xfrm rot="10800000">
            <a:off x="10005795" y="1916894"/>
            <a:ext cx="864000" cy="426000"/>
          </a:xfrm>
          <a:prstGeom prst="curvedConnector3">
            <a:avLst>
              <a:gd fmla="val 50000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4" name="Google Shape;284;p36"/>
          <p:cNvCxnSpPr/>
          <p:nvPr/>
        </p:nvCxnSpPr>
        <p:spPr>
          <a:xfrm rot="10800000">
            <a:off x="6167868" y="1988760"/>
            <a:ext cx="1440300" cy="1146000"/>
          </a:xfrm>
          <a:prstGeom prst="curvedConnector3">
            <a:avLst>
              <a:gd fmla="val 49995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5" name="Google Shape;285;p36"/>
          <p:cNvCxnSpPr/>
          <p:nvPr/>
        </p:nvCxnSpPr>
        <p:spPr>
          <a:xfrm flipH="1">
            <a:off x="6312164" y="4581128"/>
            <a:ext cx="3960300" cy="1515000"/>
          </a:xfrm>
          <a:prstGeom prst="curvedConnector3">
            <a:avLst>
              <a:gd fmla="val 80933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6" name="Google Shape;286;p36"/>
          <p:cNvCxnSpPr/>
          <p:nvPr/>
        </p:nvCxnSpPr>
        <p:spPr>
          <a:xfrm flipH="1">
            <a:off x="6362892" y="3835186"/>
            <a:ext cx="2043900" cy="585000"/>
          </a:xfrm>
          <a:prstGeom prst="curvedConnector3">
            <a:avLst>
              <a:gd fmla="val 70261" name="adj1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6EAD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0367" y="3212976"/>
            <a:ext cx="2320208" cy="130511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/>
          <p:nvPr/>
        </p:nvSpPr>
        <p:spPr>
          <a:xfrm>
            <a:off x="4359407" y="189861"/>
            <a:ext cx="78325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כיתה י"א/י"מסע לפולין-לשרות הצבאי  </a:t>
            </a:r>
            <a:endParaRPr sz="4000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1476047" y="966500"/>
            <a:ext cx="10585176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המסע לפולין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( מלווה-בוגר צהלה,לוחם אחראי...! )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				  </a:t>
            </a:r>
            <a:endParaRPr/>
          </a:p>
        </p:txBody>
      </p:sp>
      <p:pic>
        <p:nvPicPr>
          <p:cNvPr id="294" name="Google Shape;29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336" y="0"/>
            <a:ext cx="4848301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295" name="Google Shape;295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0367" y="2179817"/>
            <a:ext cx="2320208" cy="130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40159" y="3284984"/>
            <a:ext cx="2320208" cy="130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0159" y="2179817"/>
            <a:ext cx="2320208" cy="130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40159" y="4514442"/>
            <a:ext cx="946684" cy="168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49111" y="4533251"/>
            <a:ext cx="991027" cy="166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40139" y="4516867"/>
            <a:ext cx="945320" cy="168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435518" y="4509120"/>
            <a:ext cx="949678" cy="168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333892" y="4514441"/>
            <a:ext cx="946684" cy="1682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/>
          <p:nvPr/>
        </p:nvSpPr>
        <p:spPr>
          <a:xfrm>
            <a:off x="7386649" y="212076"/>
            <a:ext cx="44422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כיתה י"ב:הכנה פיזית:</a:t>
            </a:r>
            <a:endParaRPr sz="4000" u="sng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695400" y="1056799"/>
            <a:ext cx="10585176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מוביל,תכנון,ביצוע,למידה... האלונקה ברכב..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מלאך מעולם האימון הגופני-סטרוגו ורון ,"אימון גיבורים"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				  </a:t>
            </a:r>
            <a:endParaRPr/>
          </a:p>
        </p:txBody>
      </p:sp>
      <p:pic>
        <p:nvPicPr>
          <p:cNvPr id="309" name="Google Shape;30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705" y="2466126"/>
            <a:ext cx="2300852" cy="152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9928" y="4581127"/>
            <a:ext cx="2299915" cy="152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8506" y="4581127"/>
            <a:ext cx="2299915" cy="152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85880" y="4581127"/>
            <a:ext cx="2344047" cy="152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39616" y="4581127"/>
            <a:ext cx="2299915" cy="152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07246" y="2466126"/>
            <a:ext cx="2298756" cy="152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76400" y="2466126"/>
            <a:ext cx="2298756" cy="152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42562" y="2466126"/>
            <a:ext cx="2299916" cy="152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1856" y="4581127"/>
            <a:ext cx="2312137" cy="153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330011" y="2466126"/>
            <a:ext cx="2299916" cy="152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5400000">
            <a:off x="-2568897" y="2600909"/>
            <a:ext cx="6858000" cy="1656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/>
          <p:nvPr/>
        </p:nvSpPr>
        <p:spPr>
          <a:xfrm>
            <a:off x="983432" y="0"/>
            <a:ext cx="1111894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כיתה י"בשילוב לוחם בוגר בפעילות תרומה לקהילה</a:t>
            </a:r>
            <a:endParaRPr sz="4000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39"/>
          <p:cNvSpPr txBox="1"/>
          <p:nvPr/>
        </p:nvSpPr>
        <p:spPr>
          <a:xfrm>
            <a:off x="1606824" y="647882"/>
            <a:ext cx="1058517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מצגת אב לפרויקט: מוביל,תוכנית,לוחות זמנים...-"מודל צבאי" עד תחכים.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שובבים למען תושבים (מלאכים – תושבים מתנדבים)</a:t>
            </a:r>
            <a:endParaRPr/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אוספים ממינים, ומחלקים מעל 200 חבילות לחג (פסח,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ראש השנה)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				  </a:t>
            </a:r>
            <a:endParaRPr/>
          </a:p>
        </p:txBody>
      </p:sp>
      <p:pic>
        <p:nvPicPr>
          <p:cNvPr descr="C:\Users\user\Desktop\תושבים למען תושבים\IMG_4015.JPG" id="326" name="Google Shape;32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264" y="3212976"/>
            <a:ext cx="5058040" cy="2845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תושבים למען תושבים\sdgs.jpg" id="327" name="Google Shape;32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12976"/>
            <a:ext cx="3820543" cy="2845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תושבים למען תושבים\IMG_4090.JPG" id="328" name="Google Shape;32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8638" y="3212976"/>
            <a:ext cx="5033362" cy="284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369" y="1412776"/>
            <a:ext cx="2016224" cy="155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/>
        </p:nvSpPr>
        <p:spPr>
          <a:xfrm>
            <a:off x="442071" y="11118"/>
            <a:ext cx="117499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40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האתגר: אוכלוסיית היעד של פרויקט -כיתה קטנה:</a:t>
            </a:r>
            <a:endParaRPr sz="4000" u="sng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2"/>
          <p:cNvSpPr txBox="1"/>
          <p:nvPr/>
        </p:nvSpPr>
        <p:spPr>
          <a:xfrm>
            <a:off x="2586448" y="1412776"/>
            <a:ext cx="9270191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סביבת החיים של הנערים לא מעודדת גיוס לצה"ל...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גיוס לקרבי נתפס כפרייר בשכונה....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אורח החיים שלהם "לא מכוון גבוה"...צריך כסף ועכשיו...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בלימודים הם "מסומנים" ככיתה קטנה...</a:t>
            </a:r>
            <a:endParaRPr/>
          </a:p>
          <a:p>
            <a:pPr indent="-1397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ויש גם חניכים נורמטיביים בצהלה,כיתות רגילות.... 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/>
          <p:nvPr/>
        </p:nvSpPr>
        <p:spPr>
          <a:xfrm>
            <a:off x="8784186" y="476672"/>
            <a:ext cx="312136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rgbClr val="192974"/>
                </a:solidFill>
                <a:latin typeface="Arial"/>
                <a:ea typeface="Arial"/>
                <a:cs typeface="Arial"/>
                <a:sym typeface="Arial"/>
              </a:rPr>
              <a:t>תכנון רב שנתי</a:t>
            </a:r>
            <a:r>
              <a:rPr lang="iw-IL" sz="4000">
                <a:solidFill>
                  <a:srgbClr val="192974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35" name="Google Shape;335;p40"/>
          <p:cNvGraphicFramePr/>
          <p:nvPr/>
        </p:nvGraphicFramePr>
        <p:xfrm>
          <a:off x="1415480" y="11845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{561BEBE9-D9DC-452B-B153-60BFB6C5D9C9}</a:tableStyleId>
              </a:tblPr>
              <a:tblGrid>
                <a:gridCol w="1470150"/>
                <a:gridCol w="1357500"/>
                <a:gridCol w="1256075"/>
                <a:gridCol w="1560450"/>
                <a:gridCol w="1691950"/>
                <a:gridCol w="3284325"/>
              </a:tblGrid>
              <a:tr h="3453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הנושא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כיתה ט'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כיתה י'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כיתה י"א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כיתה י"ב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הערות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86330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על פי מודל פעילות צבאי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ט'+י'-חניך תורן עם חניכה</a:t>
                      </a:r>
                      <a:endParaRPr/>
                    </a:p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יא"+י"ב-מוביל,כולל כל התהליך מתכנון ועד תחכים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12230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היכרות 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עם צה"ל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ט'-כללי</a:t>
                      </a:r>
                      <a:endParaRPr/>
                    </a:p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י'-יחידות/חילות</a:t>
                      </a:r>
                      <a:endParaRPr/>
                    </a:p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י"א-מיוחדות +גיבושים</a:t>
                      </a:r>
                      <a:endParaRPr/>
                    </a:p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י"ב- בהובלת חניכים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12230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פרויקט הנצחה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לאחר גיבוש הקבוצה</a:t>
                      </a:r>
                      <a:endParaRPr/>
                    </a:p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בניה משותפת עם המשפחה.</a:t>
                      </a:r>
                      <a:endParaRPr/>
                    </a:p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מימוש הדרגתי מסממנים ועד מסע מסכם.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86330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הכנה פיסית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הכנה מדורגת ליצירת מסוגלות.</a:t>
                      </a:r>
                      <a:endParaRPr/>
                    </a:p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חונכים+מלאכים מהתחום</a:t>
                      </a:r>
                      <a:endParaRPr/>
                    </a:p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י"א+י"ב-מרוצים,יישובי תחילה!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69237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הכרת התהליך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 עם קבלת הצו הראשון בקבוצה.</a:t>
                      </a:r>
                      <a:endParaRPr/>
                    </a:p>
                    <a:p>
                      <a:pPr indent="-285750" lvl="0" marL="28575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w-IL" sz="1800" u="none" cap="none" strike="noStrike"/>
                        <a:t>על פי המוצג בשקף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453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9721" y="-7473"/>
            <a:ext cx="3292973" cy="185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644" y="-115"/>
            <a:ext cx="3407905" cy="191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6554" y="1"/>
            <a:ext cx="3099780" cy="1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96200" y="4014841"/>
            <a:ext cx="4295800" cy="284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90" y="3933056"/>
            <a:ext cx="5186738" cy="291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" y="1700807"/>
            <a:ext cx="3944312" cy="261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12687" y="1700807"/>
            <a:ext cx="4736530" cy="266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91602" y="0"/>
            <a:ext cx="3719736" cy="1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49216" y="1700808"/>
            <a:ext cx="4642784" cy="261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79776" y="4293097"/>
            <a:ext cx="4559829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/>
          <p:nvPr/>
        </p:nvSpPr>
        <p:spPr>
          <a:xfrm>
            <a:off x="5166874" y="0"/>
            <a:ext cx="69926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מרכיבי תוכנית צהלה בקדימה צורן:</a:t>
            </a:r>
            <a:endParaRPr sz="4000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1" name="Google Shape;111;p23"/>
          <p:cNvGrpSpPr/>
          <p:nvPr/>
        </p:nvGrpSpPr>
        <p:grpSpPr>
          <a:xfrm>
            <a:off x="6299548" y="1277875"/>
            <a:ext cx="5328565" cy="4878313"/>
            <a:chOff x="1221859" y="9115"/>
            <a:chExt cx="5328565" cy="4878313"/>
          </a:xfrm>
        </p:grpSpPr>
        <p:sp>
          <p:nvSpPr>
            <p:cNvPr id="112" name="Google Shape;112;p23"/>
            <p:cNvSpPr/>
            <p:nvPr/>
          </p:nvSpPr>
          <p:spPr>
            <a:xfrm>
              <a:off x="1221859" y="464911"/>
              <a:ext cx="5328565" cy="4079520"/>
            </a:xfrm>
            <a:prstGeom prst="blockArc">
              <a:avLst>
                <a:gd fmla="val 13800000" name="adj1"/>
                <a:gd fmla="val 16200000" name="adj2"/>
                <a:gd fmla="val 3060" name="adj3"/>
              </a:avLst>
            </a:prstGeom>
            <a:solidFill>
              <a:srgbClr val="A7AFBE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1357929" y="470563"/>
              <a:ext cx="4188333" cy="4188333"/>
            </a:xfrm>
            <a:prstGeom prst="blockArc">
              <a:avLst>
                <a:gd fmla="val 11466485" name="adj1"/>
                <a:gd fmla="val 13833428" name="adj2"/>
                <a:gd fmla="val 3060" name="adj3"/>
              </a:avLst>
            </a:prstGeom>
            <a:solidFill>
              <a:srgbClr val="A7AFBE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1359985" y="459943"/>
              <a:ext cx="4188333" cy="4188333"/>
            </a:xfrm>
            <a:prstGeom prst="blockArc">
              <a:avLst>
                <a:gd fmla="val 9033005" name="adj1"/>
                <a:gd fmla="val 11448451" name="adj2"/>
                <a:gd fmla="val 3060" name="adj3"/>
              </a:avLst>
            </a:prstGeom>
            <a:solidFill>
              <a:srgbClr val="A7AFBE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1478014" y="379255"/>
              <a:ext cx="4188333" cy="4188333"/>
            </a:xfrm>
            <a:prstGeom prst="blockArc">
              <a:avLst>
                <a:gd fmla="val 6567503" name="adj1"/>
                <a:gd fmla="val 9016183" name="adj2"/>
                <a:gd fmla="val 3060" name="adj3"/>
              </a:avLst>
            </a:prstGeom>
            <a:solidFill>
              <a:srgbClr val="A7AFBE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1221859" y="464911"/>
              <a:ext cx="5328565" cy="4079520"/>
            </a:xfrm>
            <a:prstGeom prst="blockArc">
              <a:avLst>
                <a:gd fmla="val 4200000" name="adj1"/>
                <a:gd fmla="val 6600000" name="adj2"/>
                <a:gd fmla="val 3060" name="adj3"/>
              </a:avLst>
            </a:prstGeom>
            <a:solidFill>
              <a:srgbClr val="A7AFBE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1221859" y="464911"/>
              <a:ext cx="5328565" cy="4079520"/>
            </a:xfrm>
            <a:prstGeom prst="blockArc">
              <a:avLst>
                <a:gd fmla="val 1800000" name="adj1"/>
                <a:gd fmla="val 4200000" name="adj2"/>
                <a:gd fmla="val 3060" name="adj3"/>
              </a:avLst>
            </a:prstGeom>
            <a:solidFill>
              <a:srgbClr val="A7AFBE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1221859" y="464911"/>
              <a:ext cx="5328565" cy="4079520"/>
            </a:xfrm>
            <a:prstGeom prst="blockArc">
              <a:avLst>
                <a:gd fmla="val 21000000" name="adj1"/>
                <a:gd fmla="val 1800000" name="adj2"/>
                <a:gd fmla="val 3060" name="adj3"/>
              </a:avLst>
            </a:prstGeom>
            <a:solidFill>
              <a:srgbClr val="A7AFBE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1221859" y="464911"/>
              <a:ext cx="5328565" cy="4079520"/>
            </a:xfrm>
            <a:prstGeom prst="blockArc">
              <a:avLst>
                <a:gd fmla="val 18600000" name="adj1"/>
                <a:gd fmla="val 21000000" name="adj2"/>
                <a:gd fmla="val 3060" name="adj3"/>
              </a:avLst>
            </a:prstGeom>
            <a:solidFill>
              <a:srgbClr val="A7AFBE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1221859" y="464911"/>
              <a:ext cx="5328565" cy="4079520"/>
            </a:xfrm>
            <a:prstGeom prst="blockArc">
              <a:avLst>
                <a:gd fmla="val 16200000" name="adj1"/>
                <a:gd fmla="val 18600000" name="adj2"/>
                <a:gd fmla="val 3060" name="adj3"/>
              </a:avLst>
            </a:prstGeom>
            <a:solidFill>
              <a:srgbClr val="A7AFBE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3179330" y="1885486"/>
              <a:ext cx="1617528" cy="1238370"/>
            </a:xfrm>
            <a:prstGeom prst="ellipse">
              <a:avLst/>
            </a:prstGeom>
            <a:solidFill>
              <a:srgbClr val="1D497D"/>
            </a:solidFill>
            <a:ln cap="flat" cmpd="sng" w="381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3"/>
            <p:cNvSpPr txBox="1"/>
            <p:nvPr/>
          </p:nvSpPr>
          <p:spPr>
            <a:xfrm>
              <a:off x="3416211" y="2066841"/>
              <a:ext cx="1143766" cy="875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כיתה קטנה</a:t>
              </a:r>
              <a:endPara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3320007" y="9115"/>
              <a:ext cx="1132269" cy="866859"/>
            </a:xfrm>
            <a:prstGeom prst="ellipse">
              <a:avLst/>
            </a:prstGeom>
            <a:solidFill>
              <a:srgbClr val="1D497D"/>
            </a:solidFill>
            <a:ln cap="flat" cmpd="sng" w="381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3"/>
            <p:cNvSpPr txBox="1"/>
            <p:nvPr/>
          </p:nvSpPr>
          <p:spPr>
            <a:xfrm>
              <a:off x="3485824" y="136064"/>
              <a:ext cx="800635" cy="612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הכנה</a:t>
              </a:r>
              <a:endParaRPr/>
            </a:p>
            <a:p>
              <a:pPr indent="0" lvl="0" marL="0" marR="0" rtl="1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תודעתית</a:t>
              </a:r>
              <a:endParaRPr b="1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4645517" y="491561"/>
              <a:ext cx="1132269" cy="866859"/>
            </a:xfrm>
            <a:prstGeom prst="ellipse">
              <a:avLst/>
            </a:prstGeom>
            <a:solidFill>
              <a:srgbClr val="1D497D"/>
            </a:solidFill>
            <a:ln cap="flat" cmpd="sng" w="381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3"/>
            <p:cNvSpPr txBox="1"/>
            <p:nvPr/>
          </p:nvSpPr>
          <p:spPr>
            <a:xfrm>
              <a:off x="4811334" y="618510"/>
              <a:ext cx="800635" cy="612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היכרות עם</a:t>
              </a:r>
              <a:endParaRPr/>
            </a:p>
            <a:p>
              <a:pPr indent="0" lvl="0" marL="0" marR="0" rtl="1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צה"ל</a:t>
              </a: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0806" y="1713157"/>
              <a:ext cx="1132269" cy="866859"/>
            </a:xfrm>
            <a:prstGeom prst="ellipse">
              <a:avLst/>
            </a:prstGeom>
            <a:solidFill>
              <a:srgbClr val="1D497D"/>
            </a:solidFill>
            <a:ln cap="flat" cmpd="sng" w="381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3"/>
            <p:cNvSpPr txBox="1"/>
            <p:nvPr/>
          </p:nvSpPr>
          <p:spPr>
            <a:xfrm>
              <a:off x="5516623" y="1840106"/>
              <a:ext cx="800635" cy="612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קשר רציף עם ההורים </a:t>
              </a:r>
              <a:endParaRPr b="1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105862" y="3102306"/>
              <a:ext cx="1132269" cy="866859"/>
            </a:xfrm>
            <a:prstGeom prst="ellipse">
              <a:avLst/>
            </a:prstGeom>
            <a:solidFill>
              <a:srgbClr val="1D497D"/>
            </a:solidFill>
            <a:ln cap="flat" cmpd="sng" w="381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3"/>
            <p:cNvSpPr txBox="1"/>
            <p:nvPr/>
          </p:nvSpPr>
          <p:spPr>
            <a:xfrm>
              <a:off x="5271679" y="3229255"/>
              <a:ext cx="800635" cy="612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קשר רציף עם בית הספר </a:t>
              </a:r>
              <a:endParaRPr b="1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025296" y="4009008"/>
              <a:ext cx="1132269" cy="866859"/>
            </a:xfrm>
            <a:prstGeom prst="ellipse">
              <a:avLst/>
            </a:prstGeom>
            <a:solidFill>
              <a:srgbClr val="1D497D"/>
            </a:solidFill>
            <a:ln cap="flat" cmpd="sng" w="381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3"/>
            <p:cNvSpPr txBox="1"/>
            <p:nvPr/>
          </p:nvSpPr>
          <p:spPr>
            <a:xfrm>
              <a:off x="4191113" y="4135957"/>
              <a:ext cx="800635" cy="612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קשר עם</a:t>
              </a:r>
              <a:endParaRPr/>
            </a:p>
            <a:p>
              <a:pPr indent="0" lvl="0" marL="0" marR="0" rtl="1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הרווחה</a:t>
              </a:r>
              <a:endParaRPr b="1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2499452" y="3997447"/>
              <a:ext cx="1362801" cy="889981"/>
            </a:xfrm>
            <a:prstGeom prst="ellipse">
              <a:avLst/>
            </a:prstGeom>
            <a:solidFill>
              <a:srgbClr val="1D497D"/>
            </a:solidFill>
            <a:ln cap="flat" cmpd="sng" w="381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3"/>
            <p:cNvSpPr txBox="1"/>
            <p:nvPr/>
          </p:nvSpPr>
          <p:spPr>
            <a:xfrm>
              <a:off x="2699030" y="4127782"/>
              <a:ext cx="963645" cy="629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מלאכי צהלה הבטחוניסטים </a:t>
              </a:r>
              <a:endParaRPr b="1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1453739" y="3075746"/>
              <a:ext cx="1246730" cy="889981"/>
            </a:xfrm>
            <a:prstGeom prst="ellipse">
              <a:avLst/>
            </a:prstGeom>
            <a:solidFill>
              <a:srgbClr val="1D497D"/>
            </a:solidFill>
            <a:ln cap="flat" cmpd="sng" w="381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3"/>
            <p:cNvSpPr txBox="1"/>
            <p:nvPr/>
          </p:nvSpPr>
          <p:spPr>
            <a:xfrm>
              <a:off x="1636318" y="3206081"/>
              <a:ext cx="881572" cy="629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פרויקט</a:t>
              </a:r>
              <a:endParaRPr/>
            </a:p>
            <a:p>
              <a:pPr indent="0" lvl="0" marL="0" marR="0" rtl="1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ההנצחה</a:t>
              </a:r>
              <a:endParaRPr b="1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1223860" y="1675205"/>
              <a:ext cx="1246730" cy="889981"/>
            </a:xfrm>
            <a:prstGeom prst="ellipse">
              <a:avLst/>
            </a:prstGeom>
            <a:solidFill>
              <a:srgbClr val="1D497D"/>
            </a:solidFill>
            <a:ln cap="flat" cmpd="sng" w="381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3"/>
            <p:cNvSpPr txBox="1"/>
            <p:nvPr/>
          </p:nvSpPr>
          <p:spPr>
            <a:xfrm>
              <a:off x="1406439" y="1805540"/>
              <a:ext cx="881572" cy="629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הכנה</a:t>
              </a:r>
              <a:endParaRPr/>
            </a:p>
            <a:p>
              <a:pPr indent="0" lvl="0" marL="0" marR="0" rtl="1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פיזית</a:t>
              </a:r>
              <a:endParaRPr b="1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1994497" y="491561"/>
              <a:ext cx="1132269" cy="866859"/>
            </a:xfrm>
            <a:prstGeom prst="ellipse">
              <a:avLst/>
            </a:prstGeom>
            <a:solidFill>
              <a:srgbClr val="1D497D"/>
            </a:solidFill>
            <a:ln cap="flat" cmpd="sng" w="381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3"/>
            <p:cNvSpPr txBox="1"/>
            <p:nvPr/>
          </p:nvSpPr>
          <p:spPr>
            <a:xfrm>
              <a:off x="2160314" y="618510"/>
              <a:ext cx="800635" cy="612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ליווי</a:t>
              </a:r>
              <a:endParaRPr/>
            </a:p>
            <a:p>
              <a:pPr indent="0" lvl="0" marL="0" marR="0" rtl="1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None/>
              </a:pPr>
              <a:r>
                <a:rPr b="1" lang="iw-IL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בתהליך הגיוס</a:t>
              </a:r>
              <a:endParaRPr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0" l="24283" r="0" t="0"/>
          <a:stretch/>
        </p:blipFill>
        <p:spPr>
          <a:xfrm>
            <a:off x="4247624" y="3719304"/>
            <a:ext cx="1704360" cy="220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9456" y="3717032"/>
            <a:ext cx="2939819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2568897" y="2600909"/>
            <a:ext cx="6858000" cy="1656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/>
        </p:nvSpPr>
        <p:spPr>
          <a:xfrm>
            <a:off x="4168034" y="0"/>
            <a:ext cx="79928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למה נדרשת הכנה????</a:t>
            </a:r>
            <a:endParaRPr sz="4000" u="sng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2538727" y="1268760"/>
            <a:ext cx="9270191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יש לי קב"א 46 דפ"ר 10 אפשר מבחן חוזר ?</a:t>
            </a:r>
            <a:endParaRPr/>
          </a:p>
          <a:p>
            <a:pPr indent="-1397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אני בפנימיה והצו מגיע להורים בטבריה...אין לי כוח לנסוע לשם..</a:t>
            </a:r>
            <a:endParaRPr/>
          </a:p>
          <a:p>
            <a:pPr indent="-1397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לא השלמתי את הצו הראשון ויש לי צו מעצר...</a:t>
            </a:r>
            <a:endParaRPr/>
          </a:p>
          <a:p>
            <a:pPr indent="-1397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אני עולה חדש ... ואין לי סיווג...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ועוד.....</a:t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/>
          <p:nvPr/>
        </p:nvSpPr>
        <p:spPr>
          <a:xfrm>
            <a:off x="7944356" y="39045"/>
            <a:ext cx="42146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תהליך ההכנה לגיוס:</a:t>
            </a:r>
            <a:endParaRPr sz="4000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5"/>
          <p:cNvSpPr/>
          <p:nvPr/>
        </p:nvSpPr>
        <p:spPr>
          <a:xfrm rot="10800000">
            <a:off x="8066854" y="1206044"/>
            <a:ext cx="3672408" cy="10081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8168350" y="1525433"/>
            <a:ext cx="35427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אתר מתגייסים וסיורים בבסיסים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5"/>
          <p:cNvSpPr/>
          <p:nvPr/>
        </p:nvSpPr>
        <p:spPr>
          <a:xfrm rot="10800000">
            <a:off x="7407761" y="2598019"/>
            <a:ext cx="3672408" cy="10081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7530642" y="2944867"/>
            <a:ext cx="35427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פרופיל הגיוס קרוב רחוק +טריוויה.....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4350023" y="1206042"/>
            <a:ext cx="3125156" cy="100811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4339614" y="1525432"/>
            <a:ext cx="3110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היכרות עם צהל והפגת החשש...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3647728" y="2598018"/>
            <a:ext cx="3125156" cy="100811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3575720" y="2917408"/>
            <a:ext cx="3110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לקיחת האחריות על תהליך הגיוס</a:t>
            </a:r>
            <a:endParaRPr/>
          </a:p>
        </p:txBody>
      </p:sp>
      <p:sp>
        <p:nvSpPr>
          <p:cNvPr id="163" name="Google Shape;163;p25"/>
          <p:cNvSpPr/>
          <p:nvPr/>
        </p:nvSpPr>
        <p:spPr>
          <a:xfrm rot="10800000">
            <a:off x="6705067" y="4050349"/>
            <a:ext cx="3672408" cy="10081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2999656" y="4050349"/>
            <a:ext cx="3125156" cy="100811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6834699" y="4369739"/>
            <a:ext cx="35427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הכנה ממוקדת לצו ראשון ויום המאה..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947922" y="4369739"/>
            <a:ext cx="3110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הצלחה בצו הראשון- שער לחיים..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5"/>
          <p:cNvSpPr/>
          <p:nvPr/>
        </p:nvSpPr>
        <p:spPr>
          <a:xfrm rot="10800000">
            <a:off x="6108152" y="5445224"/>
            <a:ext cx="3672408" cy="10081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2214719" y="5764613"/>
            <a:ext cx="3110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הכוונה אל מול יכולות החניך..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2207568" y="5445223"/>
            <a:ext cx="3125156" cy="100811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6668944" y="5797200"/>
            <a:ext cx="3110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ייעוץ פרטני לכל חניך בקבוצה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2214718" y="5764613"/>
            <a:ext cx="3110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הכוונה בהתאמה וליווי לגיוס..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3359696" y="1340768"/>
            <a:ext cx="576064" cy="55399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ט'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1919536" y="4185074"/>
            <a:ext cx="576064" cy="55399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י"א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2625338" y="2825074"/>
            <a:ext cx="576064" cy="55399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י'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1127448" y="5704867"/>
            <a:ext cx="576064" cy="55399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י"ב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/>
          <p:nvPr/>
        </p:nvSpPr>
        <p:spPr>
          <a:xfrm>
            <a:off x="4559152" y="0"/>
            <a:ext cx="76328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מרכיבי תוכנית  ההכנה לצה"ל:</a:t>
            </a:r>
            <a:endParaRPr sz="4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4713439" y="2758049"/>
            <a:ext cx="2459865" cy="197046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הכנה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לצה"ל</a:t>
            </a:r>
            <a:endParaRPr b="1" sz="3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5920205" y="4293096"/>
            <a:ext cx="2459865" cy="197046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הכנה פיסית</a:t>
            </a:r>
            <a:endParaRPr sz="3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2783632" y="2726718"/>
            <a:ext cx="2459865" cy="197046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הכרת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תהליך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הגיוס</a:t>
            </a:r>
            <a:endParaRPr sz="3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3582685" y="4293096"/>
            <a:ext cx="2459865" cy="197046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היכרות עם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צה"ל</a:t>
            </a:r>
            <a:endParaRPr sz="3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6744072" y="2726719"/>
            <a:ext cx="2459865" cy="197046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מנטאלית</a:t>
            </a:r>
            <a:endParaRPr sz="3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5542748" y="1280440"/>
            <a:ext cx="2459865" cy="197046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מודל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הפעילות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צבאי</a:t>
            </a:r>
            <a:endParaRPr sz="3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3582685" y="1196752"/>
            <a:ext cx="2459865" cy="197046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פרויקט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ההנצחה</a:t>
            </a:r>
            <a:endParaRPr sz="3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6700799" y="-5057"/>
            <a:ext cx="54713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כיתה ט'-היכרות עם הצבא</a:t>
            </a:r>
            <a:r>
              <a:rPr lang="iw-IL" sz="5400" u="sng">
                <a:solidFill>
                  <a:srgbClr val="192974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5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1259670" y="1188302"/>
            <a:ext cx="1067317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marR="0" rtl="1" algn="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הצגת צה"ל כללי.(חילות,פיקודים,ייעוד ומשימות).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1" algn="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סיורים בבסיסי צה"ל.-מפגש עם חיילים ומפקדים 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       מרקע דומה להפיג את החשש</a:t>
            </a:r>
            <a:r>
              <a:rPr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1" algn="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מפגשים עם משרתים הגרים ביישוב מאותו רקע-</a:t>
            </a:r>
            <a:r>
              <a:rPr b="1"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ש"ת-מסוגלות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1" algn="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כלל הפעילות שלנו במודל הצבאי :</a:t>
            </a:r>
            <a:endParaRPr sz="32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		"מחניך תורן" ל"מוביל" ,"תכנון","ביצוע","למידה"</a:t>
            </a:r>
            <a:endParaRPr b="1" sz="320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/>
        </p:nvSpPr>
        <p:spPr>
          <a:xfrm>
            <a:off x="6104237" y="64811"/>
            <a:ext cx="60404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כיתה ט'ביקורים בבסיסי צה"ל:</a:t>
            </a:r>
            <a:endParaRPr sz="4000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1526078" y="772697"/>
            <a:ext cx="10585176" cy="39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iw-IL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ביקור בלוטר + השתתפות במטווח ( מציאות מדומה )</a:t>
            </a:r>
            <a:endParaRPr/>
          </a:p>
          <a:p>
            <a:pPr indent="-342900" lvl="1" marL="8001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ביקור ביחידת עוקץ</a:t>
            </a:r>
            <a:endParaRPr/>
          </a:p>
          <a:p>
            <a:pPr indent="-342900" lvl="1" marL="8001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ביקור בחיל הים </a:t>
            </a:r>
            <a:endParaRPr/>
          </a:p>
          <a:p>
            <a:pPr indent="-342900" lvl="1" marL="8001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ביקור במג"ב </a:t>
            </a:r>
            <a:endParaRPr/>
          </a:p>
          <a:p>
            <a:pPr indent="-342900" lvl="1" marL="8001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ביקור בסיירת גולני </a:t>
            </a:r>
            <a:endParaRPr/>
          </a:p>
          <a:p>
            <a:pPr indent="-342900" lvl="1" marL="80010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ביקור בבסיס פלמחים ( סליחה, כמה סמ"ק המטוס שלך ?) </a:t>
            </a:r>
            <a:endParaRPr b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416" y="4680520"/>
            <a:ext cx="2267744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4544" y="4680520"/>
            <a:ext cx="2267744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4204" y="4680520"/>
            <a:ext cx="2551212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2432" y="4680520"/>
            <a:ext cx="2267744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93540" y="4680520"/>
            <a:ext cx="2267744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24256" y="4680520"/>
            <a:ext cx="2267744" cy="170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EAD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/>
        </p:nvSpPr>
        <p:spPr>
          <a:xfrm>
            <a:off x="550863" y="64277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w-IL" sz="140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sz="14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2422244" y="1340768"/>
            <a:ext cx="865505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ארוע הרכבת.......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ארגז כלים ולא פטיש בלבד ....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צו ראשון שער לחיים !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גם מיצויי עצמי בשנתיים הקרובות.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אם אני שנתיים שם שארוויח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lang="iw-IL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התנסות חוויה...</a:t>
            </a:r>
            <a:endParaRPr/>
          </a:p>
        </p:txBody>
      </p:sp>
      <p:sp>
        <p:nvSpPr>
          <p:cNvPr id="214" name="Google Shape;214;p29"/>
          <p:cNvSpPr txBox="1"/>
          <p:nvPr/>
        </p:nvSpPr>
        <p:spPr>
          <a:xfrm>
            <a:off x="4590787" y="16761"/>
            <a:ext cx="75328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כיתה י'- לקיחת אחריות על התהליך:</a:t>
            </a:r>
            <a:endParaRPr sz="4800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