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8" r:id="rId2"/>
    <p:sldId id="256" r:id="rId3"/>
    <p:sldId id="257" r:id="rId4"/>
    <p:sldId id="299" r:id="rId5"/>
    <p:sldId id="258" r:id="rId6"/>
    <p:sldId id="300" r:id="rId7"/>
    <p:sldId id="259" r:id="rId8"/>
    <p:sldId id="301" r:id="rId9"/>
    <p:sldId id="260" r:id="rId10"/>
    <p:sldId id="302" r:id="rId11"/>
    <p:sldId id="261" r:id="rId12"/>
    <p:sldId id="303" r:id="rId13"/>
    <p:sldId id="262" r:id="rId14"/>
    <p:sldId id="304" r:id="rId15"/>
    <p:sldId id="263" r:id="rId16"/>
    <p:sldId id="305" r:id="rId17"/>
    <p:sldId id="264" r:id="rId18"/>
    <p:sldId id="306" r:id="rId19"/>
    <p:sldId id="265" r:id="rId20"/>
    <p:sldId id="266" r:id="rId21"/>
    <p:sldId id="308" r:id="rId22"/>
    <p:sldId id="267" r:id="rId23"/>
    <p:sldId id="309" r:id="rId24"/>
    <p:sldId id="268" r:id="rId25"/>
    <p:sldId id="310" r:id="rId26"/>
    <p:sldId id="269" r:id="rId27"/>
    <p:sldId id="311" r:id="rId28"/>
    <p:sldId id="270" r:id="rId29"/>
    <p:sldId id="312" r:id="rId30"/>
    <p:sldId id="271" r:id="rId31"/>
    <p:sldId id="313" r:id="rId32"/>
    <p:sldId id="272" r:id="rId33"/>
    <p:sldId id="314" r:id="rId34"/>
    <p:sldId id="273" r:id="rId35"/>
    <p:sldId id="315" r:id="rId36"/>
    <p:sldId id="274" r:id="rId37"/>
    <p:sldId id="275" r:id="rId38"/>
    <p:sldId id="317" r:id="rId39"/>
    <p:sldId id="276" r:id="rId40"/>
    <p:sldId id="318" r:id="rId41"/>
    <p:sldId id="277" r:id="rId42"/>
    <p:sldId id="319" r:id="rId43"/>
    <p:sldId id="278" r:id="rId44"/>
    <p:sldId id="320" r:id="rId45"/>
    <p:sldId id="279" r:id="rId46"/>
    <p:sldId id="321" r:id="rId47"/>
    <p:sldId id="280" r:id="rId48"/>
    <p:sldId id="322" r:id="rId49"/>
    <p:sldId id="281" r:id="rId50"/>
    <p:sldId id="323" r:id="rId51"/>
    <p:sldId id="282" r:id="rId52"/>
    <p:sldId id="324" r:id="rId53"/>
    <p:sldId id="283" r:id="rId54"/>
    <p:sldId id="284" r:id="rId55"/>
    <p:sldId id="325" r:id="rId56"/>
    <p:sldId id="285" r:id="rId57"/>
    <p:sldId id="326" r:id="rId58"/>
    <p:sldId id="286" r:id="rId59"/>
    <p:sldId id="327" r:id="rId60"/>
    <p:sldId id="287" r:id="rId61"/>
    <p:sldId id="328" r:id="rId62"/>
    <p:sldId id="288" r:id="rId63"/>
    <p:sldId id="329" r:id="rId64"/>
    <p:sldId id="289" r:id="rId65"/>
    <p:sldId id="330" r:id="rId66"/>
    <p:sldId id="290" r:id="rId67"/>
    <p:sldId id="331" r:id="rId68"/>
    <p:sldId id="291" r:id="rId69"/>
    <p:sldId id="292" r:id="rId70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80" d="100"/>
          <a:sy n="80" d="100"/>
        </p:scale>
        <p:origin x="71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D6CB5C7-28EF-4E26-A860-3E504FCD9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18CAAAF-6133-4A6D-8E42-DF512E25F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5B59B82-BB5D-4E91-8ED2-C3C2C9A1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7DFB-8533-4AE1-A9EF-29426DFD18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D7D70DB-978B-46F1-84DE-BE875162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797E2B0-8BC6-4973-95FD-7F751D76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22B1-1C4B-45DF-B6D5-98B1542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5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830DB9-79FB-41B4-B441-060F08F7F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3CAEE08-ACBA-49CC-B024-248F996EF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9E7AE50-345E-4D34-9B6E-EBFDB863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7DFB-8533-4AE1-A9EF-29426DFD18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5299EE9-25ED-457C-9AF4-36A6868D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68504C8-89DD-4403-8B32-ED90BFF2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22B1-1C4B-45DF-B6D5-98B1542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2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E4E5646-8C97-44F0-9616-B80E28FE3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88259E3-B695-44EA-BF0D-92B7690AA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D45AD23-3AA3-401E-8653-FD7688343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7DFB-8533-4AE1-A9EF-29426DFD18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C92AA4E-62C5-4255-816B-78B32E73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16A7440-1E83-4EEF-8DD2-7D327F2F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22B1-1C4B-45DF-B6D5-98B1542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DE456D-F00A-4643-94E1-EAF363D4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0B29B7C-9018-425C-9563-C8C3E7BBD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02E6860-EEA8-472C-B503-27948405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7DFB-8533-4AE1-A9EF-29426DFD18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3D9CB76-FBE8-4CCE-8829-4C208727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049B8F3-7D39-4344-9EC5-800BB07C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22B1-1C4B-45DF-B6D5-98B1542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FDB2D7-FE6B-49A2-957B-6979F43B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1C85890-DE15-44C0-860E-2FFE5A34E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EDB0E36-ACC3-444F-8DCC-5E16CDD2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7DFB-8533-4AE1-A9EF-29426DFD18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5A0117B-B41C-40E6-B9B9-7238DE73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A540C86-A408-423A-A9D6-30A212D7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22B1-1C4B-45DF-B6D5-98B1542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6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6ABBB0-1FBF-4CD6-BA33-4D6B6BFF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300986C-FE26-4829-B21F-57572F192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376663A-B928-4FB9-AD67-5B18739CD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88E4551-F8DE-443E-841A-4C290B50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7DFB-8533-4AE1-A9EF-29426DFD18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A624F26-CFB5-43EB-9D09-8D157173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413E214-B3E2-4E27-AB46-F1E98651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22B1-1C4B-45DF-B6D5-98B1542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4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39EABE3-3A5E-4D60-ADDF-1D2001BE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F4A69F2-3542-4448-96A9-597235852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5F8EA5C-E9EA-4D53-8008-84A726411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9C2ABD2-5050-4C7E-8BFC-63A95E289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1C586BF-8945-40A6-A98B-5F76351A5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EFFF6B7C-60EA-4962-855B-FD48F5F3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7DFB-8533-4AE1-A9EF-29426DFD18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CF14349-1692-4120-AAF6-7A37B6CD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AF396C4-B438-42E6-853F-4846290F2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22B1-1C4B-45DF-B6D5-98B1542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7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73DAD0-EF91-4C5C-842A-427E5665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2CDFC9F-20CE-4374-8F94-8FC420DA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7DFB-8533-4AE1-A9EF-29426DFD18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5E556D4-78FF-4CBA-B2D9-2DEECC35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0F74914-1BF2-4EE8-9404-7616CBFF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22B1-1C4B-45DF-B6D5-98B1542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8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BE7ED228-B782-4CBB-85A7-8DD69B3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7DFB-8533-4AE1-A9EF-29426DFD18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7FE8EA4-1073-44BA-BEF7-DF3EE630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3454B48-E0C9-4668-9B82-A825BC40A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22B1-1C4B-45DF-B6D5-98B1542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2438A1-2B9D-4EB1-8CB3-95A98AEF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0162F87-5B6A-47D7-BB37-564C9038E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DC59D98-8DE3-44FA-9C1F-53D96C79E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338A9CE-AC83-4222-9B24-63CD3BCA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7DFB-8533-4AE1-A9EF-29426DFD18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06F8AF7-CB49-4566-A9BE-5BD2F6B93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A5CBAFA-3F7C-4245-B144-8753463A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22B1-1C4B-45DF-B6D5-98B1542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2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96E3B9-9F6D-4092-813C-FBC9DF17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6F99B00-A1F0-4C0F-9A17-63374F9E5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018823-5058-43AF-878C-E48D07152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8E2EA0E-40ED-472A-9485-36B3EA90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E7DFB-8533-4AE1-A9EF-29426DFD18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64E7293-312D-48B1-A17D-C2A2E64D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6DD9AAE-216E-44E9-A519-223AB235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22B1-1C4B-45DF-B6D5-98B1542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9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C8B58E5-EBD9-42C4-8DC6-E29FF95A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C020A47-03BB-4C9B-82E2-502A8907A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B5628A-C16F-4950-B648-C4B33913F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7DFB-8533-4AE1-A9EF-29426DFD183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64FACB4-8099-4DC8-8FCD-257BD185F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FAF238F-71EF-4E52-A848-85B89B9C0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22B1-1C4B-45DF-B6D5-98B1542F3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1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id="{972E6AB9-9A76-4167-A80E-3FEDFECFD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24" y="422388"/>
            <a:ext cx="5004271" cy="2868036"/>
          </a:xfrm>
          <a:prstGeom prst="rect">
            <a:avLst/>
          </a:prstGeom>
        </p:spPr>
      </p:pic>
      <p:pic>
        <p:nvPicPr>
          <p:cNvPr id="5" name="תמונה 4" descr="תמונה שמכילה משחק, ציור&#10;&#10;התיאור נוצר באופן אוטומטי">
            <a:extLst>
              <a:ext uri="{FF2B5EF4-FFF2-40B4-BE49-F238E27FC236}">
                <a16:creationId xmlns:a16="http://schemas.microsoft.com/office/drawing/2014/main" id="{6D5D2C7C-C1AA-4159-9CD7-A2B1594CA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04" y="720868"/>
            <a:ext cx="1460707" cy="2064513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85FB8A58-EF33-48E3-965C-AF513C8ABC96}"/>
              </a:ext>
            </a:extLst>
          </p:cNvPr>
          <p:cNvSpPr/>
          <p:nvPr/>
        </p:nvSpPr>
        <p:spPr>
          <a:xfrm>
            <a:off x="2473910" y="5583467"/>
            <a:ext cx="7244179" cy="99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400" b="1" i="0" u="none" strike="noStrike" baseline="30000" dirty="0">
                <a:solidFill>
                  <a:srgbClr val="49302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מקור: </a:t>
            </a:r>
            <a:r>
              <a:rPr lang="en-US" sz="4400" b="1" i="0" u="none" strike="noStrike" baseline="30000" dirty="0">
                <a:solidFill>
                  <a:srgbClr val="49302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https://www.mitgaisim.idf.il/</a:t>
            </a:r>
            <a:endParaRPr lang="he-IL" sz="4400" b="1" i="0" u="none" strike="noStrike" baseline="30000" dirty="0">
              <a:solidFill>
                <a:srgbClr val="493029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algn="ctr" rtl="1"/>
            <a:r>
              <a:rPr lang="he-IL" sz="4400" b="1" i="0" u="none" strike="noStrike" baseline="30000" dirty="0">
                <a:solidFill>
                  <a:srgbClr val="493029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ליקט וערך: ניר פנסו – מנהל הדרכה בצהלה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470009F2-800F-44BF-BDF9-85C3F0899352}"/>
              </a:ext>
            </a:extLst>
          </p:cNvPr>
          <p:cNvSpPr txBox="1"/>
          <p:nvPr/>
        </p:nvSpPr>
        <p:spPr>
          <a:xfrm>
            <a:off x="0" y="2874051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1"/>
            <a:r>
              <a:rPr lang="he-IL" sz="72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מבחנים פסיכוטכניים לדוגמא</a:t>
            </a:r>
          </a:p>
          <a:p>
            <a:pPr marR="0" algn="ctr" rtl="1"/>
            <a:r>
              <a:rPr lang="en-US" sz="72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7200" b="1" dirty="0">
                <a:solidFill>
                  <a:srgbClr val="493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צו ראשון</a:t>
            </a:r>
          </a:p>
        </p:txBody>
      </p:sp>
    </p:spTree>
    <p:extLst>
      <p:ext uri="{BB962C8B-B14F-4D97-AF65-F5344CB8AC3E}">
        <p14:creationId xmlns:p14="http://schemas.microsoft.com/office/powerpoint/2010/main" val="349142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7B45DF85-8432-4E57-A69D-D964F1D353BB}"/>
              </a:ext>
            </a:extLst>
          </p:cNvPr>
          <p:cNvSpPr/>
          <p:nvPr/>
        </p:nvSpPr>
        <p:spPr>
          <a:xfrm>
            <a:off x="1057274" y="1305341"/>
            <a:ext cx="89249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מילה מורכבת מאותיות, ואילו </a:t>
            </a:r>
            <a:r>
              <a:rPr lang="he-IL" sz="5400" b="1" i="0" u="sng" dirty="0">
                <a:solidFill>
                  <a:srgbClr val="595959"/>
                </a:solidFill>
                <a:effectLst/>
                <a:latin typeface="pauzafot-light"/>
              </a:rPr>
              <a:t>דירה</a:t>
            </a:r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 מורכבת מחדרים. לכן התשובה הנכונה היא א'.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4237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8E536D2-B599-4FC6-90A1-E10E4C8EE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849" y="643467"/>
            <a:ext cx="803430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28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3773FF3D-C06F-4CED-BFEB-94DF592CF5B3}"/>
              </a:ext>
            </a:extLst>
          </p:cNvPr>
          <p:cNvSpPr/>
          <p:nvPr/>
        </p:nvSpPr>
        <p:spPr>
          <a:xfrm>
            <a:off x="409575" y="1305341"/>
            <a:ext cx="105346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התפקיד של המדען הוא לחקור, ואילו תפקידו של המורה הוא ללמד. לכן התשובה הנכונה היא א'.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1917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AA066DF-CBF6-44FD-A6D5-01261114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24" y="643467"/>
            <a:ext cx="8601351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58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4420A6F9-7FA5-4B1B-952F-89AD2C5B79F4}"/>
              </a:ext>
            </a:extLst>
          </p:cNvPr>
          <p:cNvSpPr/>
          <p:nvPr/>
        </p:nvSpPr>
        <p:spPr>
          <a:xfrm>
            <a:off x="2867025" y="948690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ההיפך של מנומס הוא בוטה, ואילו ההיפך של נדיב הוא קמצן. לכן התשובה הנכונה היא א'.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35366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465B1DF0-6B57-418D-90C9-0DB12130E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448" y="643467"/>
            <a:ext cx="8603104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44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D29E6AEE-5773-479C-9672-5C98BEDCD6F4}"/>
              </a:ext>
            </a:extLst>
          </p:cNvPr>
          <p:cNvSpPr/>
          <p:nvPr/>
        </p:nvSpPr>
        <p:spPr>
          <a:xfrm>
            <a:off x="1800224" y="1609636"/>
            <a:ext cx="78962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מאחסנים בתוך מכולה, ואילו מבשלים בתוך סיר. לכן התשובה הנכונה היא ד'.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0386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526799B-CB23-4B54-BDF4-6B592C2AB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12" y="692905"/>
            <a:ext cx="7125016" cy="54721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1640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DD7CD0A5-8B49-471E-83B7-25C07628359E}"/>
              </a:ext>
            </a:extLst>
          </p:cNvPr>
          <p:cNvSpPr/>
          <p:nvPr/>
        </p:nvSpPr>
        <p:spPr>
          <a:xfrm>
            <a:off x="1647825" y="1628686"/>
            <a:ext cx="82486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נחל קטן יותר מנהר וגבעה קטנה יותר מהר. לכן התשובה הנכונה היא א'</a:t>
            </a:r>
          </a:p>
          <a:p>
            <a:b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82328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6ED2E5C9-4DFF-4F84-84BC-4C992928F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43074"/>
            <a:ext cx="10905066" cy="2371850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5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09297EA-2FD6-4A13-9992-FBF4EA853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11230"/>
            <a:ext cx="10905066" cy="223553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83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459A242-EBE7-4CC7-9D75-7133A6A4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66088"/>
            <a:ext cx="10905066" cy="392582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50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84E519B1-4697-46B5-9AA1-96C6BA926E8F}"/>
              </a:ext>
            </a:extLst>
          </p:cNvPr>
          <p:cNvSpPr/>
          <p:nvPr/>
        </p:nvSpPr>
        <p:spPr>
          <a:xfrm>
            <a:off x="1924049" y="1986260"/>
            <a:ext cx="86201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20 פחות 12 זה 8, יוסי בן 8. לכן, התשובה הנכונה היא ב'.</a:t>
            </a:r>
          </a:p>
          <a:p>
            <a:br>
              <a:rPr lang="he-I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69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4BFA2F06-9C1F-4FB2-AD39-C0DB45CF0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6982"/>
            <a:ext cx="10905066" cy="384403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871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E9B87118-1E9B-4A23-9F77-8F2961E94CE6}"/>
              </a:ext>
            </a:extLst>
          </p:cNvPr>
          <p:cNvSpPr/>
          <p:nvPr/>
        </p:nvSpPr>
        <p:spPr>
          <a:xfrm>
            <a:off x="1219200" y="1238250"/>
            <a:ext cx="9906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התלמידים הלומדים כימיה הם רבע מכלל הכיתה, כלומר: נותרו 30 תלמידים שלומדים במגמת גיאוגרפיה. לכן, התשובה הנכונה היא ה'.</a:t>
            </a:r>
          </a:p>
          <a:p>
            <a:br>
              <a:rPr lang="he-I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881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ACEE9C5-3E9A-42AC-9EF0-F37EF03DF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47876"/>
            <a:ext cx="10905066" cy="3762247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36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B1A96A4E-CA9E-49EA-A1D1-A96F88C15056}"/>
              </a:ext>
            </a:extLst>
          </p:cNvPr>
          <p:cNvSpPr/>
          <p:nvPr/>
        </p:nvSpPr>
        <p:spPr>
          <a:xfrm>
            <a:off x="1247775" y="904875"/>
            <a:ext cx="1042035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400" b="1" i="0" dirty="0">
                <a:solidFill>
                  <a:srgbClr val="595959"/>
                </a:solidFill>
                <a:effectLst/>
                <a:latin typeface="pauzafot-light"/>
              </a:rPr>
              <a:t>אם האוטובוס עובר מרחק של 20 קילומטרים בחצי שעה, אז בשעה אחת (פי שניים מחצי שעה) הוא יעבור מרחק של 40 קילומטרים (פי שניים מ-20 קילומטרים), ולכן מהירותו הממוצעת היא 40 קמ"ש. לכן, התשובה הנכונה היא ד'.</a:t>
            </a:r>
          </a:p>
          <a:p>
            <a:br>
              <a:rPr lang="he-IL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90971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457C8835-3E03-4DFF-93CA-F0438EBBB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47876"/>
            <a:ext cx="10905066" cy="3762247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04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B3F91826-B597-4A18-B820-EA04C8A3C80D}"/>
              </a:ext>
            </a:extLst>
          </p:cNvPr>
          <p:cNvSpPr/>
          <p:nvPr/>
        </p:nvSpPr>
        <p:spPr>
          <a:xfrm>
            <a:off x="1228725" y="413861"/>
            <a:ext cx="99631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ניתן לחשב זאת בתרגיל כפל 2000 = 2500*0.8 אפשרות נוספת לחישוב: 10% מ2500 הינם 250. לכן, 20% הינם 500. 2500-500=2000 לכן, התשובה הנכונה היא ב'.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50518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FE578F2-118F-479A-9A4E-E1CE108DF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8714"/>
            <a:ext cx="10905066" cy="3380571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59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DB6865E5-E608-4E87-BA43-F79C5633EE6A}"/>
              </a:ext>
            </a:extLst>
          </p:cNvPr>
          <p:cNvSpPr/>
          <p:nvPr/>
        </p:nvSpPr>
        <p:spPr>
          <a:xfrm>
            <a:off x="1676400" y="1466761"/>
            <a:ext cx="83248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10 מתוך 10,000 שווים ל-0.001, השווה ל-0.1%. לכן, התשובה הנכונה היא ג'.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7999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6A45249-812C-4C20-B8A8-D256F22A5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76" y="434824"/>
            <a:ext cx="8500867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76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B0D410F-44B2-4732-A5FE-B337AC686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06870"/>
            <a:ext cx="10905066" cy="3244258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23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311D686B-6FFF-4AEB-9D5D-B0DE4BAF2513}"/>
              </a:ext>
            </a:extLst>
          </p:cNvPr>
          <p:cNvSpPr/>
          <p:nvPr/>
        </p:nvSpPr>
        <p:spPr>
          <a:xfrm>
            <a:off x="1290637" y="704850"/>
            <a:ext cx="961072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אם 40 טבחים מכינים 10 פשטידות בחצי שעה אז טבח אחד מכין רבע פשטידה בחצי שעה, ולכן ייקחו לו שעתיים להכין פשטידה אחת. לכן, התשובה הנכונה היא ד'.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28803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FCE45AF-4169-4DCC-9C13-DBCB71DEA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61508"/>
            <a:ext cx="10905066" cy="373498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08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2E75C132-EAE5-4711-A497-0BAF2C83820E}"/>
              </a:ext>
            </a:extLst>
          </p:cNvPr>
          <p:cNvSpPr/>
          <p:nvPr/>
        </p:nvSpPr>
        <p:spPr>
          <a:xfrm>
            <a:off x="1057275" y="1323975"/>
            <a:ext cx="105632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b="1" i="0" dirty="0">
                <a:solidFill>
                  <a:srgbClr val="595959"/>
                </a:solidFill>
                <a:effectLst/>
                <a:latin typeface="pauzafot-light"/>
              </a:rPr>
              <a:t>יש לחשב את המחיר שאם מורידים 25% ממנו מקבלים 150. כלומר, עלות הקנייה (150) מהווה 75% מהמחיר. לכן, על מנת לחשב את ה-25% הנוספים יש לחלק את העלות בשלוש ולהוסיף את הערך שהתקבל: 50. התוצאה שתתקבל היא המחיר לפני ההנחה: 200. לכן, התשובה הנכונה היא ג'.</a:t>
            </a:r>
          </a:p>
          <a:p>
            <a:br>
              <a:rPr lang="he-IL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3056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31D37B6-2DF4-4E3E-B668-611AA9CF9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16032"/>
            <a:ext cx="10905066" cy="362593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9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E5CDB857-8A49-4D8B-95CE-61ADBAADBFC2}"/>
              </a:ext>
            </a:extLst>
          </p:cNvPr>
          <p:cNvSpPr/>
          <p:nvPr/>
        </p:nvSpPr>
        <p:spPr>
          <a:xfrm>
            <a:off x="209550" y="1181100"/>
            <a:ext cx="11506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ייקח לדוד 7.5 שעות  הליכה להגיע ליעד (15 ק"מ חלקי  2 ק"מ לשעה2). 17:00 (חמש בערב) פחות 7.5 שעות הליכה שווה השעה  9:30. לכן, התשובה הנכונה היא ג'.</a:t>
            </a:r>
          </a:p>
          <a:p>
            <a:b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73627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46AF7B04-18C2-47B1-8D73-3566E4163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83968"/>
            <a:ext cx="10905066" cy="22900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629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F807D27B-ED4A-476C-ACF3-F123D77AA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067" y="520234"/>
            <a:ext cx="8872977" cy="546566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1F737F3-FC60-42D9-A14D-52B1CEFBE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58" y="1308847"/>
            <a:ext cx="10479483" cy="42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69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45B5A51A-F3A8-43DD-B450-C1EFD384519B}"/>
              </a:ext>
            </a:extLst>
          </p:cNvPr>
          <p:cNvSpPr/>
          <p:nvPr/>
        </p:nvSpPr>
        <p:spPr>
          <a:xfrm>
            <a:off x="1809750" y="1219201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האותיות א' ו-ב' הן אותיות עוקבות (ב' מגיעה אחרי א' באלפבית). לכן, התשובה הנכונה היא א'.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06866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8FB44758-9564-4232-BDBB-801719FCC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443" y="510709"/>
            <a:ext cx="9027606" cy="55609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D33B6E7F-A9B9-410D-A8DC-E24A3D22B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02" y="1699101"/>
            <a:ext cx="11536759" cy="345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0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AE94A090-5FE5-4F69-A097-A5E0CF5A11E7}"/>
              </a:ext>
            </a:extLst>
          </p:cNvPr>
          <p:cNvSpPr/>
          <p:nvPr/>
        </p:nvSpPr>
        <p:spPr>
          <a:xfrm>
            <a:off x="974035" y="1769165"/>
            <a:ext cx="100186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ריצה היא הליכה מהירה יותר, ואילו </a:t>
            </a:r>
            <a:r>
              <a:rPr lang="he-IL" sz="5400" b="1" i="0" u="sng" dirty="0">
                <a:solidFill>
                  <a:srgbClr val="595959"/>
                </a:solidFill>
                <a:effectLst/>
                <a:latin typeface="pauzafot-light"/>
              </a:rPr>
              <a:t>מבול</a:t>
            </a:r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 הוא גשם חזק יותר. לכן התשובה הנכונה היא ד'.</a:t>
            </a:r>
          </a:p>
        </p:txBody>
      </p:sp>
    </p:spTree>
    <p:extLst>
      <p:ext uri="{BB962C8B-B14F-4D97-AF65-F5344CB8AC3E}">
        <p14:creationId xmlns:p14="http://schemas.microsoft.com/office/powerpoint/2010/main" val="507903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B43EF7F-1DF4-428F-BBC8-39C143724473}"/>
              </a:ext>
            </a:extLst>
          </p:cNvPr>
          <p:cNvSpPr/>
          <p:nvPr/>
        </p:nvSpPr>
        <p:spPr>
          <a:xfrm>
            <a:off x="1938337" y="790575"/>
            <a:ext cx="83153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אין בה את האות ל', יש בה 6 אותיות שזה מספר זוגי והיא הארוכה ביותר מבין התשובות האפשריות שנשארו. לכן, התשובה הנכונה היא ג'.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62831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1A0B81FD-4F45-457F-B5BA-DE5C0F53C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43" y="489859"/>
            <a:ext cx="9491494" cy="584666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5F92409-B852-47B3-8AE6-84F6CD1CB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31" y="1399593"/>
            <a:ext cx="10536922" cy="36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47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AB5C036E-2ED6-4010-940E-A8EA8CC1C3F4}"/>
              </a:ext>
            </a:extLst>
          </p:cNvPr>
          <p:cNvSpPr/>
          <p:nvPr/>
        </p:nvSpPr>
        <p:spPr>
          <a:xfrm>
            <a:off x="828675" y="1828800"/>
            <a:ext cx="98583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האות השלישית במילה ארגז, ג', נמצאת לפני האות ל' בסדר האלף בית. לכן, התשובה הנכונה היא ג'.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47099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B8D4D225-B641-49D9-8133-3F98A0BEF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718" y="329734"/>
            <a:ext cx="5814564" cy="35817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2C5EE86-5E9A-4482-A84A-1653025F9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07" y="1613230"/>
            <a:ext cx="10486785" cy="337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331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3588ACE-AF18-45B5-93FE-FABBA68BE095}"/>
              </a:ext>
            </a:extLst>
          </p:cNvPr>
          <p:cNvSpPr/>
          <p:nvPr/>
        </p:nvSpPr>
        <p:spPr>
          <a:xfrm>
            <a:off x="1809750" y="457200"/>
            <a:ext cx="89725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האות כ' נמצאת באמצע בין האותיות ה' ו- פ' בסדר האלף בית. אם חוזרים שתי אותיות אחורה מגיעים לאות ט'. לכן, התשובה הנכונה היא ב'.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89979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276F3885-BAF0-4C9A-B8D0-C3BC0C039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718" y="329734"/>
            <a:ext cx="5814564" cy="35817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D2F7E2A-65BE-4B77-A1C5-96F237021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69" y="950258"/>
            <a:ext cx="10798474" cy="51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97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1E5D5DF8-BCCB-4C3F-9840-DEF38C2B01B5}"/>
              </a:ext>
            </a:extLst>
          </p:cNvPr>
          <p:cNvSpPr/>
          <p:nvPr/>
        </p:nvSpPr>
        <p:spPr>
          <a:xfrm>
            <a:off x="509588" y="523876"/>
            <a:ext cx="1117282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האות המופיעה מספר הפעמים המועט ביותר היא "צ" המופיעה פעם אחת בלבד והאות המופיעה מספר הפעמים הרב ביותר היא "ו", המופיעה 6 פעמים. במילה "צור" יש את שתי האותיות האלו. לכן התשובה הנכונה היא  א'.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92629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7B4AC0BF-BCEF-408C-96B1-AD867BF49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718" y="329734"/>
            <a:ext cx="5814564" cy="358171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BEB978E-4A08-411C-B7C5-DAA4E0117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69" y="1577371"/>
            <a:ext cx="10968261" cy="327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349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93DCC1A-0C29-447A-BE61-65258B4ACA33}"/>
              </a:ext>
            </a:extLst>
          </p:cNvPr>
          <p:cNvSpPr/>
          <p:nvPr/>
        </p:nvSpPr>
        <p:spPr>
          <a:xfrm>
            <a:off x="1276350" y="1114426"/>
            <a:ext cx="90677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במילה "סנפיר" האות ס' ממוקמת לפי סדר האלף בית, 5 מקומות לפני האות ר'. לכן התשובה הנכונה היא ג'.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91503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F19E312-DAB7-4600-A019-76ED9587F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11673"/>
            <a:ext cx="10905066" cy="46346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34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BD61805-BE89-4792-95C7-51C4826D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998622"/>
            <a:ext cx="6569449" cy="484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847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49E1E291-26C1-4AFF-BFF1-749E93265EC4}"/>
              </a:ext>
            </a:extLst>
          </p:cNvPr>
          <p:cNvSpPr/>
          <p:nvPr/>
        </p:nvSpPr>
        <p:spPr>
          <a:xfrm>
            <a:off x="623887" y="1543050"/>
            <a:ext cx="109442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סכום המספרים האי זוגיים הינו 15. סכום המספרים הזוגיים הינו 10. חמש עשרה פחות 10 שווה 5. במילה אפרסק 5 אותיות. לכן התשובה הנכונה היא ג'.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86412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A7CEA0F-C5AA-4133-B82F-D6DC773DA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93571"/>
            <a:ext cx="10905066" cy="5070856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549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61CB6DE1-1FD7-47D3-8BE5-C570BB74329A}"/>
              </a:ext>
            </a:extLst>
          </p:cNvPr>
          <p:cNvSpPr/>
          <p:nvPr/>
        </p:nvSpPr>
        <p:spPr>
          <a:xfrm>
            <a:off x="657225" y="533401"/>
            <a:ext cx="10725149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המספר הגדול ביותר מבין המספרים הוא 73095839. סכום הספרה השנייה (3) והחמישית (5) במספר זה הוא 8. 8 קטן מ-13 ולכן אנו מחפשים את בעל החיים המהיר ביותר מתוך הרשימה שהוא הנמר. לכן, התשובה הנכונה היא ב'.</a:t>
            </a:r>
          </a:p>
          <a:p>
            <a:b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179180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F31B2ED-0EB2-43AA-A591-B1C96CAA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83968"/>
            <a:ext cx="10905066" cy="2290062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241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B7D1CACE-BED7-44AD-BA2B-D84884D0D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07203"/>
            <a:ext cx="10905066" cy="50435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699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4879C329-DCB3-40A3-A629-5ADB814C34CF}"/>
              </a:ext>
            </a:extLst>
          </p:cNvPr>
          <p:cNvSpPr/>
          <p:nvPr/>
        </p:nvSpPr>
        <p:spPr>
          <a:xfrm>
            <a:off x="361950" y="1152525"/>
            <a:ext cx="108584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הצורה הימנית בזוג הצורות היא השתקפות מראה (שהוצבה על הצלע הימנית) של הצורה השמאלית. לכן התשובה הנכונה היא א'.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605558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1EE3674-AEAA-41C7-9093-D7361C789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66198"/>
            <a:ext cx="10905066" cy="452560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396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F8F2EB21-3BF0-44C8-BADE-9ED0DDF4A42A}"/>
              </a:ext>
            </a:extLst>
          </p:cNvPr>
          <p:cNvSpPr/>
          <p:nvPr/>
        </p:nvSpPr>
        <p:spPr>
          <a:xfrm>
            <a:off x="1114425" y="1114425"/>
            <a:ext cx="97917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הצורה שבצד ימין הפוכה ביחס לצורה השמאלית והחלק בצורה השמאלית שהיה צבוע שחור נמחק. לכן התשובה הנכונה היא ג'.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277612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5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46E7AA5-97ED-4929-9FC7-0F75EB38B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66088"/>
            <a:ext cx="10905066" cy="39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376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9882517B-81E5-4485-BC6B-31B7E32CC94E}"/>
              </a:ext>
            </a:extLst>
          </p:cNvPr>
          <p:cNvSpPr/>
          <p:nvPr/>
        </p:nvSpPr>
        <p:spPr>
          <a:xfrm>
            <a:off x="1123949" y="948690"/>
            <a:ext cx="88106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הצורה שבצד ימין גדלה בהשוואה לצורה השמאלית, ובנוסף המילוי של החלק הפנימי והחיצוני התחלפו. לכן התשובה הנכונה היא ב'.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970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73A31D96-928D-4409-A7F4-9DF4D997E823}"/>
              </a:ext>
            </a:extLst>
          </p:cNvPr>
          <p:cNvSpPr/>
          <p:nvPr/>
        </p:nvSpPr>
        <p:spPr>
          <a:xfrm>
            <a:off x="942146" y="1793096"/>
            <a:ext cx="87000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ירח ולבנה הן מילים נרדפות ואילו </a:t>
            </a:r>
            <a:r>
              <a:rPr lang="he-IL" sz="5400" b="1" i="0" u="sng" dirty="0">
                <a:solidFill>
                  <a:srgbClr val="595959"/>
                </a:solidFill>
                <a:effectLst/>
                <a:latin typeface="pauzafot-light"/>
              </a:rPr>
              <a:t>תמיר</a:t>
            </a:r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 היא מילה נרדפת לגבוה. לכן התשובה הנכונה היא ג'.</a:t>
            </a:r>
          </a:p>
          <a:p>
            <a:br>
              <a:rPr lang="he-I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9480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6CA7CA5-2943-4C85-A33B-DE767E74D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66198"/>
            <a:ext cx="10905066" cy="452560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12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B2583B79-5B90-4027-91F1-EFD23E84FF79}"/>
              </a:ext>
            </a:extLst>
          </p:cNvPr>
          <p:cNvSpPr/>
          <p:nvPr/>
        </p:nvSpPr>
        <p:spPr>
          <a:xfrm>
            <a:off x="742950" y="2028736"/>
            <a:ext cx="92583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הצורה הסתובבה 45 מעלות ימינה ושמרה על הצבע </a:t>
            </a:r>
            <a:r>
              <a:rPr lang="he-IL" sz="5400" b="1" i="0" dirty="0" err="1">
                <a:solidFill>
                  <a:srgbClr val="595959"/>
                </a:solidFill>
                <a:effectLst/>
                <a:latin typeface="pauzafot-light"/>
              </a:rPr>
              <a:t>שלה.לכן</a:t>
            </a:r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 התשובה הנכונה היא ד'.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108722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E0DE28EA-8C6D-47C9-B720-AF5DE4341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2" y="643467"/>
            <a:ext cx="10222136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3726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499A6F86-3068-4E2E-AEC6-228482D12438}"/>
              </a:ext>
            </a:extLst>
          </p:cNvPr>
          <p:cNvSpPr/>
          <p:nvPr/>
        </p:nvSpPr>
        <p:spPr>
          <a:xfrm>
            <a:off x="1895475" y="714375"/>
            <a:ext cx="78676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הצורה שבצד ימין הסתובבה 180 מעלות והתהפכה בהשוואה לצורה שבצד שמאל. לכן התשובה הנכונה הינה א'.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411939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2A6E928-F4AB-4B89-B860-9B81D3A27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14" y="643467"/>
            <a:ext cx="1087037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1849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F2E5CB27-0603-4493-91D3-D704A04B78A3}"/>
              </a:ext>
            </a:extLst>
          </p:cNvPr>
          <p:cNvSpPr/>
          <p:nvPr/>
        </p:nvSpPr>
        <p:spPr>
          <a:xfrm>
            <a:off x="1095375" y="1266825"/>
            <a:ext cx="97631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הצורות שבצד ימין נפרדו, הפכו לקטנות יותר והתחלפו בהשוואה לצורה שבצד שמאל. לכן התשובה הנכונה היא א'.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62492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40090E5C-B6B7-4A3C-AD6F-427BD0A06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16" y="643467"/>
            <a:ext cx="9021967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5538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3D315785-F1BE-458E-A561-527502C62BE7}"/>
              </a:ext>
            </a:extLst>
          </p:cNvPr>
          <p:cNvSpPr/>
          <p:nvPr/>
        </p:nvSpPr>
        <p:spPr>
          <a:xfrm>
            <a:off x="1171575" y="533400"/>
            <a:ext cx="94678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הצורות החליפו מקום כך שמה שהיה בחלק העליון של העיגול ירד לחלק התחתון ומה שהיה בחלק התחתון של העיגול עלה לחלק העליון. לכן  התשובה הנכונה היא ג'.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516706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15C530A-8430-46B6-AFFD-AC7C97080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9995"/>
            <a:ext cx="10905066" cy="5398008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834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124838BD-3960-408E-93AE-5564B4417227}"/>
              </a:ext>
            </a:extLst>
          </p:cNvPr>
          <p:cNvSpPr/>
          <p:nvPr/>
        </p:nvSpPr>
        <p:spPr>
          <a:xfrm>
            <a:off x="800100" y="1685925"/>
            <a:ext cx="101631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הצורה התחתונה התהפכה ב-180 מעלות והתחברה לצורה העליונה. לכן התשובה הנכונה היא ד'.</a:t>
            </a:r>
          </a:p>
          <a:p>
            <a:b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34976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8D4BDD6B-D64B-4B89-83B8-7E3E01A3A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486" y="643467"/>
            <a:ext cx="7729027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2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448B2D40-6F7E-4A91-8565-833F7F38CE57}"/>
              </a:ext>
            </a:extLst>
          </p:cNvPr>
          <p:cNvSpPr/>
          <p:nvPr/>
        </p:nvSpPr>
        <p:spPr>
          <a:xfrm>
            <a:off x="1314450" y="1552486"/>
            <a:ext cx="87153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חלש וחזק הם הפכים, ואילו צמא ו</a:t>
            </a:r>
            <a:r>
              <a:rPr lang="he-IL" sz="5400" b="1" i="0" u="sng" dirty="0">
                <a:solidFill>
                  <a:srgbClr val="595959"/>
                </a:solidFill>
                <a:effectLst/>
                <a:latin typeface="pauzafot-light"/>
              </a:rPr>
              <a:t>רווי</a:t>
            </a:r>
            <a:r>
              <a:rPr lang="he-IL" sz="5400" b="1" i="0" dirty="0">
                <a:solidFill>
                  <a:srgbClr val="595959"/>
                </a:solidFill>
                <a:effectLst/>
                <a:latin typeface="pauzafot-light"/>
              </a:rPr>
              <a:t> גם הם הפכים. לכן התשובה הנכונה היא א'.</a:t>
            </a:r>
          </a:p>
          <a:p>
            <a:br>
              <a:rPr lang="he-IL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1221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32553277-BB2D-4B4C-B409-746BF0A9C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277" y="1123527"/>
            <a:ext cx="639344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7667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10043</TotalTime>
  <Words>876</Words>
  <Application>Microsoft Office PowerPoint</Application>
  <PresentationFormat>מסך רחב</PresentationFormat>
  <Paragraphs>67</Paragraphs>
  <Slides>69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69</vt:i4>
      </vt:variant>
    </vt:vector>
  </HeadingPairs>
  <TitlesOfParts>
    <vt:vector size="74" baseType="lpstr">
      <vt:lpstr>Arial</vt:lpstr>
      <vt:lpstr>Calibri</vt:lpstr>
      <vt:lpstr>Calibri Light</vt:lpstr>
      <vt:lpstr>pauzafot-light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Nir Penso</dc:creator>
  <cp:lastModifiedBy>Nir Penso</cp:lastModifiedBy>
  <cp:revision>13</cp:revision>
  <dcterms:created xsi:type="dcterms:W3CDTF">2020-10-20T07:41:30Z</dcterms:created>
  <dcterms:modified xsi:type="dcterms:W3CDTF">2020-10-27T07:05:11Z</dcterms:modified>
</cp:coreProperties>
</file>